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90" r:id="rId3"/>
  </p:sldMasterIdLst>
  <p:notesMasterIdLst>
    <p:notesMasterId r:id="rId32"/>
  </p:notesMasterIdLst>
  <p:sldIdLst>
    <p:sldId id="256" r:id="rId4"/>
    <p:sldId id="257" r:id="rId5"/>
    <p:sldId id="2505" r:id="rId6"/>
    <p:sldId id="2502" r:id="rId7"/>
    <p:sldId id="2521" r:id="rId8"/>
    <p:sldId id="843" r:id="rId9"/>
    <p:sldId id="664" r:id="rId10"/>
    <p:sldId id="2481"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x="12192000" cy="6858000"/>
  <p:notesSz cx="6858000" cy="9144000"/>
  <p:embeddedFontLst>
    <p:embeddedFont>
      <p:font typeface="Avenir Book" panose="02000503020000020003" pitchFamily="2" charset="0"/>
      <p:regular r:id="rId33"/>
      <p:italic r:id="rId34"/>
    </p:embeddedFont>
    <p:embeddedFont>
      <p:font typeface="Average" panose="02000503040000020003" pitchFamily="2" charset="77"/>
      <p:regular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Garamond" panose="02020404030301010803" pitchFamily="18" charset="0"/>
      <p:regular r:id="rId44"/>
      <p:bold r:id="rId45"/>
      <p:italic r:id="rId46"/>
      <p:boldItalic r:id="rId47"/>
    </p:embeddedFont>
    <p:embeddedFont>
      <p:font typeface="Oswald" pitchFamily="2" charset="77"/>
      <p:regular r:id="rId48"/>
      <p:bold r:id="rId49"/>
    </p:embeddedFont>
    <p:embeddedFont>
      <p:font typeface="PT Sans Narrow" panose="020B0506020203020204" pitchFamily="34" charset="77"/>
      <p:regular r:id="rId50"/>
      <p:bold r:id="rId51"/>
    </p:embeddedFont>
    <p:embeddedFont>
      <p:font typeface="Tw Cen MT" panose="020B0602020104020603" pitchFamily="34" charset="77"/>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17FD0A-0884-420C-A1DE-A1A618957401}">
  <a:tblStyle styleId="{DE17FD0A-0884-420C-A1DE-A1A61895740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8277"/>
  </p:normalViewPr>
  <p:slideViewPr>
    <p:cSldViewPr snapToGrid="0" snapToObjects="1">
      <p:cViewPr>
        <p:scale>
          <a:sx n="89" d="100"/>
          <a:sy n="89" d="100"/>
        </p:scale>
        <p:origin x="2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a4c0ca082_2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a4c0ca082_2_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CN</a:t>
            </a:r>
            <a:endParaRPr/>
          </a:p>
        </p:txBody>
      </p:sp>
      <p:sp>
        <p:nvSpPr>
          <p:cNvPr id="119" name="Google Shape;119;gda4c0ca082_2_3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SW The Committee asked three main questions: (1) what are your priorities for OCOH funding?; (2) what barriers prevent you (your clients) from accessing housing and services; (3) what strategies are working well and should be scaled?</a:t>
            </a:r>
            <a:endParaRPr/>
          </a:p>
        </p:txBody>
      </p:sp>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SW</a:t>
            </a:r>
            <a:endParaRPr/>
          </a:p>
        </p:txBody>
      </p:sp>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a4c0ca082_2_2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SW</a:t>
            </a:r>
            <a:endParaRPr/>
          </a:p>
        </p:txBody>
      </p:sp>
      <p:sp>
        <p:nvSpPr>
          <p:cNvPr id="138" name="Google Shape;138;gda4c0ca082_2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SW slide</a:t>
            </a:r>
            <a:endParaRPr/>
          </a:p>
        </p:txBody>
      </p:sp>
      <p:sp>
        <p:nvSpPr>
          <p:cNvPr id="147" name="Google Shape;1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a4c0ca082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a4c0ca082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154" name="Google Shape;154;gda4c0ca082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169" name="Google Shape;16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79c230e29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d79c230e29_1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182" name="Google Shape;182;gd79c230e29_1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79c230e2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d79c230e2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190" name="Google Shape;190;gd79c230e2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CN</a:t>
            </a:r>
            <a:endParaRPr/>
          </a:p>
        </p:txBody>
      </p:sp>
      <p:sp>
        <p:nvSpPr>
          <p:cNvPr id="74" name="Google Shape;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79c230e29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d79c230e29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201" name="Google Shape;201;gd79c230e29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79c230e29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d79c230e29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209" name="Google Shape;209;gd79c230e29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79c230e29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d79c230e29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222" name="Google Shape;222;gd79c230e29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d79c230e2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d79c230e29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230" name="Google Shape;230;gd79c230e29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JLF</a:t>
            </a:r>
            <a:endParaRPr/>
          </a:p>
        </p:txBody>
      </p:sp>
      <p:sp>
        <p:nvSpPr>
          <p:cNvPr id="243" name="Google Shape;2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79c230e29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d79c230e29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the Committee has recommended the release of these funds, it does not play a direct role in implementation of any of the funding recommendations. The Committee will exercise its oversight responsibilities by measuring progress against these goals and will work with departments and service providers to address any challenges that may arise, e.g., lack of capacity, in meeting the goals.</a:t>
            </a:r>
            <a:endParaRPr/>
          </a:p>
        </p:txBody>
      </p:sp>
      <p:sp>
        <p:nvSpPr>
          <p:cNvPr id="250" name="Google Shape;250;gd79c230e29_1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not the case that these play NO role in 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people are housed – notwithstanding any other problems they may have – they are not homeless.  Ending homelessness is about getting people housed – not solving every problem.  If there were a sufficient supply of affordable housing, there would not be widespread homelessness.  And I know this because I remember a time – in the 1970s -- when there WAS a sufficient supply of affordable housing for low income people and there WASN’T widespread homelessness.  And there were plenty of poor people, people with mental illness, substance abusers, etc.  But there was not homelessness.  Today, we are 7 million affordable units short.    This basically explains why we didn’t have widespread homelessness then, and we do now.</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5DD581-8F1D-432B-939E-0C3C75D5E191}" type="slidenum">
              <a:rPr kumimoji="0" lang="en-US" sz="800" b="0" i="0" u="none" strike="noStrike" kern="1200" cap="none" spc="0" normalizeH="0" baseline="0" noProof="0" smtClean="0">
                <a:ln>
                  <a:noFill/>
                </a:ln>
                <a:solidFill>
                  <a:prstClr val="black"/>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solidFill>
              <a:effectLst/>
              <a:uLnTx/>
              <a:uFillTx/>
              <a:latin typeface="Garamond"/>
              <a:ea typeface="+mn-ea"/>
              <a:cs typeface="+mn-cs"/>
            </a:endParaRPr>
          </a:p>
        </p:txBody>
      </p:sp>
    </p:spTree>
    <p:extLst>
      <p:ext uri="{BB962C8B-B14F-4D97-AF65-F5344CB8AC3E}">
        <p14:creationId xmlns:p14="http://schemas.microsoft.com/office/powerpoint/2010/main" val="14012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412750" y="40005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The goal of an effective homeless response system – all components align with the other components so that all interventions have the goal of helping people quickly exit homelessness. </a:t>
            </a:r>
          </a:p>
          <a:p>
            <a:pPr eaLnBrk="1" hangingPunct="1">
              <a:spcBef>
                <a:spcPct val="0"/>
              </a:spcBef>
            </a:pPr>
            <a:endParaRPr lang="en-US" altLang="en-US" dirty="0"/>
          </a:p>
          <a:p>
            <a:pPr eaLnBrk="1" hangingPunct="1">
              <a:spcBef>
                <a:spcPct val="0"/>
              </a:spcBef>
            </a:pPr>
            <a:r>
              <a:rPr lang="en-US" altLang="en-US" dirty="0"/>
              <a:t>So,  in an effective system, we have not only designed all of our programs and models around that goal, but the whole system’s resources and programs align roles and activities around this central goal to re-house people quickly.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Communities with the best results have an intense focus on housing people as quickly as possible.  The Housing First approach, helping a homeless person move into housing, AND </a:t>
            </a:r>
            <a:r>
              <a:rPr lang="en-US" i="1" dirty="0"/>
              <a:t>THEN</a:t>
            </a:r>
            <a:r>
              <a:rPr lang="en-US" dirty="0"/>
              <a:t> providing other help once the person is housed, has proven to get better results at less cost.</a:t>
            </a:r>
          </a:p>
          <a:p>
            <a:pPr eaLnBrk="1" hangingPunct="1">
              <a:spcBef>
                <a:spcPct val="0"/>
              </a:spcBef>
            </a:pPr>
            <a:endParaRPr lang="en-US" altLang="en-US" dirty="0"/>
          </a:p>
          <a:p>
            <a:pPr eaLnBrk="1" hangingPunct="1">
              <a:spcBef>
                <a:spcPct val="0"/>
              </a:spcBef>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1519630" indent="-584473">
              <a:defRPr>
                <a:solidFill>
                  <a:schemeClr val="tx1"/>
                </a:solidFill>
                <a:latin typeface="Arial" charset="0"/>
              </a:defRPr>
            </a:lvl2pPr>
            <a:lvl3pPr marL="2337892" indent="-467578">
              <a:defRPr>
                <a:solidFill>
                  <a:schemeClr val="tx1"/>
                </a:solidFill>
                <a:latin typeface="Arial" charset="0"/>
              </a:defRPr>
            </a:lvl3pPr>
            <a:lvl4pPr marL="3273049" indent="-467578">
              <a:defRPr>
                <a:solidFill>
                  <a:schemeClr val="tx1"/>
                </a:solidFill>
                <a:latin typeface="Arial" charset="0"/>
              </a:defRPr>
            </a:lvl4pPr>
            <a:lvl5pPr marL="4208206" indent="-467578">
              <a:defRPr>
                <a:solidFill>
                  <a:schemeClr val="tx1"/>
                </a:solidFill>
                <a:latin typeface="Arial" charset="0"/>
              </a:defRPr>
            </a:lvl5pPr>
            <a:lvl6pPr marL="5143363" indent="-467578" eaLnBrk="0" fontAlgn="base" hangingPunct="0">
              <a:spcBef>
                <a:spcPct val="0"/>
              </a:spcBef>
              <a:spcAft>
                <a:spcPct val="0"/>
              </a:spcAft>
              <a:defRPr>
                <a:solidFill>
                  <a:schemeClr val="tx1"/>
                </a:solidFill>
                <a:latin typeface="Arial" charset="0"/>
              </a:defRPr>
            </a:lvl6pPr>
            <a:lvl7pPr marL="6078520" indent="-467578" eaLnBrk="0" fontAlgn="base" hangingPunct="0">
              <a:spcBef>
                <a:spcPct val="0"/>
              </a:spcBef>
              <a:spcAft>
                <a:spcPct val="0"/>
              </a:spcAft>
              <a:defRPr>
                <a:solidFill>
                  <a:schemeClr val="tx1"/>
                </a:solidFill>
                <a:latin typeface="Arial" charset="0"/>
              </a:defRPr>
            </a:lvl7pPr>
            <a:lvl8pPr marL="7013677" indent="-467578" eaLnBrk="0" fontAlgn="base" hangingPunct="0">
              <a:spcBef>
                <a:spcPct val="0"/>
              </a:spcBef>
              <a:spcAft>
                <a:spcPct val="0"/>
              </a:spcAft>
              <a:defRPr>
                <a:solidFill>
                  <a:schemeClr val="tx1"/>
                </a:solidFill>
                <a:latin typeface="Arial" charset="0"/>
              </a:defRPr>
            </a:lvl8pPr>
            <a:lvl9pPr marL="7948833" indent="-467578" eaLnBrk="0" fontAlgn="base" hangingPunct="0">
              <a:spcBef>
                <a:spcPct val="0"/>
              </a:spcBef>
              <a:spcAft>
                <a:spcPct val="0"/>
              </a:spcAft>
              <a:defRPr>
                <a:solidFill>
                  <a:schemeClr val="tx1"/>
                </a:solidFill>
                <a:latin typeface="Arial" charset="0"/>
              </a:defRPr>
            </a:lvl9pPr>
          </a:lstStyle>
          <a:p>
            <a:pPr marL="0" marR="0" lvl="0" indent="0" algn="r" defTabSz="935157" rtl="0" eaLnBrk="1" fontAlgn="base" latinLnBrk="0" hangingPunct="1">
              <a:lnSpc>
                <a:spcPct val="100000"/>
              </a:lnSpc>
              <a:spcBef>
                <a:spcPct val="0"/>
              </a:spcBef>
              <a:spcAft>
                <a:spcPct val="0"/>
              </a:spcAft>
              <a:buClrTx/>
              <a:buSzTx/>
              <a:buFontTx/>
              <a:buNone/>
              <a:tabLst/>
              <a:defRPr/>
            </a:pPr>
            <a:fld id="{86641091-B8F8-3942-87B4-C12D64C8471B}" type="slidenum">
              <a:rPr kumimoji="0" lang="en-US" altLang="en-US" sz="2500" b="0" i="0" u="none" strike="noStrike" kern="1200" cap="none" spc="0" normalizeH="0" baseline="0" noProof="0">
                <a:ln>
                  <a:noFill/>
                </a:ln>
                <a:solidFill>
                  <a:prstClr val="black"/>
                </a:solidFill>
                <a:effectLst/>
                <a:uLnTx/>
                <a:uFillTx/>
                <a:latin typeface="Calibri" charset="0"/>
                <a:ea typeface="+mn-ea"/>
                <a:cs typeface="+mn-cs"/>
              </a:rPr>
              <a:pPr marL="0" marR="0" lvl="0" indent="0" algn="r" defTabSz="935157" rtl="0" eaLnBrk="1" fontAlgn="base" latinLnBrk="0" hangingPunct="1">
                <a:lnSpc>
                  <a:spcPct val="100000"/>
                </a:lnSpc>
                <a:spcBef>
                  <a:spcPct val="0"/>
                </a:spcBef>
                <a:spcAft>
                  <a:spcPct val="0"/>
                </a:spcAft>
                <a:buClrTx/>
                <a:buSzTx/>
                <a:buFontTx/>
                <a:buNone/>
                <a:tabLst/>
                <a:defRPr/>
              </a:pPr>
              <a:t>6</a:t>
            </a:fld>
            <a:endParaRPr kumimoji="0" lang="en-US" altLang="en-US" sz="2500" b="0" i="0" u="none" strike="noStrike" kern="1200" cap="none" spc="0" normalizeH="0" baseline="0" noProof="0">
              <a:ln>
                <a:noFill/>
              </a:ln>
              <a:solidFill>
                <a:prstClr val="black"/>
              </a:solidFill>
              <a:effectLst/>
              <a:uLnTx/>
              <a:uFillTx/>
              <a:latin typeface="Calibri" charset="0"/>
              <a:ea typeface="+mn-ea"/>
              <a:cs typeface="+mn-cs"/>
            </a:endParaRPr>
          </a:p>
        </p:txBody>
      </p:sp>
    </p:spTree>
    <p:extLst>
      <p:ext uri="{BB962C8B-B14F-4D97-AF65-F5344CB8AC3E}">
        <p14:creationId xmlns:p14="http://schemas.microsoft.com/office/powerpoint/2010/main" val="245475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412750" y="40005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ea typeface="Arial" charset="0"/>
                <a:cs typeface="Arial" charset="0"/>
              </a:rPr>
              <a:t>In an effective crisis response system, each part should play a specific role focused on the overall goal of stabilizing people experiencing homelessness in housing as quickly as possible.</a:t>
            </a:r>
          </a:p>
          <a:p>
            <a:pPr eaLnBrk="1" hangingPunct="1">
              <a:spcBef>
                <a:spcPct val="0"/>
              </a:spcBef>
            </a:pPr>
            <a:r>
              <a:rPr lang="en-US" altLang="en-US" dirty="0">
                <a:latin typeface="Arial" charset="0"/>
                <a:ea typeface="Arial" charset="0"/>
                <a:cs typeface="Arial" charset="0"/>
              </a:rPr>
              <a:t>Here are characteristics of an effective crisis response system with good system flow. </a:t>
            </a:r>
            <a:endParaRPr lang="en-US" altLang="en-US" dirty="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1519630" indent="-584473">
              <a:defRPr>
                <a:solidFill>
                  <a:schemeClr val="tx1"/>
                </a:solidFill>
                <a:latin typeface="Arial" charset="0"/>
              </a:defRPr>
            </a:lvl2pPr>
            <a:lvl3pPr marL="2337892" indent="-467578">
              <a:defRPr>
                <a:solidFill>
                  <a:schemeClr val="tx1"/>
                </a:solidFill>
                <a:latin typeface="Arial" charset="0"/>
              </a:defRPr>
            </a:lvl3pPr>
            <a:lvl4pPr marL="3273049" indent="-467578">
              <a:defRPr>
                <a:solidFill>
                  <a:schemeClr val="tx1"/>
                </a:solidFill>
                <a:latin typeface="Arial" charset="0"/>
              </a:defRPr>
            </a:lvl4pPr>
            <a:lvl5pPr marL="4208206" indent="-467578">
              <a:defRPr>
                <a:solidFill>
                  <a:schemeClr val="tx1"/>
                </a:solidFill>
                <a:latin typeface="Arial" charset="0"/>
              </a:defRPr>
            </a:lvl5pPr>
            <a:lvl6pPr marL="5143363" indent="-467578" eaLnBrk="0" fontAlgn="base" hangingPunct="0">
              <a:spcBef>
                <a:spcPct val="0"/>
              </a:spcBef>
              <a:spcAft>
                <a:spcPct val="0"/>
              </a:spcAft>
              <a:defRPr>
                <a:solidFill>
                  <a:schemeClr val="tx1"/>
                </a:solidFill>
                <a:latin typeface="Arial" charset="0"/>
              </a:defRPr>
            </a:lvl6pPr>
            <a:lvl7pPr marL="6078520" indent="-467578" eaLnBrk="0" fontAlgn="base" hangingPunct="0">
              <a:spcBef>
                <a:spcPct val="0"/>
              </a:spcBef>
              <a:spcAft>
                <a:spcPct val="0"/>
              </a:spcAft>
              <a:defRPr>
                <a:solidFill>
                  <a:schemeClr val="tx1"/>
                </a:solidFill>
                <a:latin typeface="Arial" charset="0"/>
              </a:defRPr>
            </a:lvl7pPr>
            <a:lvl8pPr marL="7013677" indent="-467578" eaLnBrk="0" fontAlgn="base" hangingPunct="0">
              <a:spcBef>
                <a:spcPct val="0"/>
              </a:spcBef>
              <a:spcAft>
                <a:spcPct val="0"/>
              </a:spcAft>
              <a:defRPr>
                <a:solidFill>
                  <a:schemeClr val="tx1"/>
                </a:solidFill>
                <a:latin typeface="Arial" charset="0"/>
              </a:defRPr>
            </a:lvl8pPr>
            <a:lvl9pPr marL="7948833" indent="-467578" eaLnBrk="0" fontAlgn="base" hangingPunct="0">
              <a:spcBef>
                <a:spcPct val="0"/>
              </a:spcBef>
              <a:spcAft>
                <a:spcPct val="0"/>
              </a:spcAft>
              <a:defRPr>
                <a:solidFill>
                  <a:schemeClr val="tx1"/>
                </a:solidFill>
                <a:latin typeface="Arial" charset="0"/>
              </a:defRPr>
            </a:lvl9pPr>
          </a:lstStyle>
          <a:p>
            <a:pPr marL="0" marR="0" lvl="0" indent="0" algn="l" defTabSz="935157" rtl="0" eaLnBrk="1" fontAlgn="base" latinLnBrk="0" hangingPunct="1">
              <a:lnSpc>
                <a:spcPct val="100000"/>
              </a:lnSpc>
              <a:spcBef>
                <a:spcPct val="0"/>
              </a:spcBef>
              <a:spcAft>
                <a:spcPct val="0"/>
              </a:spcAft>
              <a:buClrTx/>
              <a:buSzTx/>
              <a:buFontTx/>
              <a:buNone/>
              <a:tabLst/>
              <a:defRPr/>
            </a:pPr>
            <a:fld id="{554BEDFF-A8ED-014A-ABAC-389FA0078291}" type="slidenum">
              <a:rPr kumimoji="0" lang="en-US" altLang="en-US" sz="800" b="0" i="0" u="none" strike="noStrike" kern="1200" cap="none" spc="0" normalizeH="0" baseline="0" noProof="0">
                <a:ln>
                  <a:noFill/>
                </a:ln>
                <a:solidFill>
                  <a:prstClr val="black"/>
                </a:solidFill>
                <a:effectLst/>
                <a:uLnTx/>
                <a:uFillTx/>
                <a:latin typeface="Calibri" charset="0"/>
                <a:ea typeface="+mn-ea"/>
                <a:cs typeface="+mn-cs"/>
              </a:rPr>
              <a:pPr marL="0" marR="0" lvl="0" indent="0" algn="l" defTabSz="935157" rtl="0" eaLnBrk="1" fontAlgn="base" latinLnBrk="0" hangingPunct="1">
                <a:lnSpc>
                  <a:spcPct val="100000"/>
                </a:lnSpc>
                <a:spcBef>
                  <a:spcPct val="0"/>
                </a:spcBef>
                <a:spcAft>
                  <a:spcPct val="0"/>
                </a:spcAft>
                <a:buClrTx/>
                <a:buSzTx/>
                <a:buFontTx/>
                <a:buNone/>
                <a:tabLst/>
                <a:defRPr/>
              </a:pPr>
              <a:t>7</a:t>
            </a:fld>
            <a:endParaRPr kumimoji="0" lang="en-US" altLang="en-US" sz="800" b="0" i="0" u="none" strike="noStrike" kern="1200" cap="none" spc="0" normalizeH="0" baseline="0" noProof="0">
              <a:ln>
                <a:noFill/>
              </a:ln>
              <a:solidFill>
                <a:prstClr val="black"/>
              </a:solidFill>
              <a:effectLst/>
              <a:uLnTx/>
              <a:uFillTx/>
              <a:latin typeface="Calibri" charset="0"/>
              <a:ea typeface="+mn-ea"/>
              <a:cs typeface="+mn-cs"/>
            </a:endParaRPr>
          </a:p>
        </p:txBody>
      </p:sp>
    </p:spTree>
    <p:extLst>
      <p:ext uri="{BB962C8B-B14F-4D97-AF65-F5344CB8AC3E}">
        <p14:creationId xmlns:p14="http://schemas.microsoft.com/office/powerpoint/2010/main" val="127457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a4c0ca082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a4c0ca082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CN Not meant to end homelessness, need to leverage other funds.  The OCOH Committee began its work by coming together for a retreat to develop the vision, values, and approach to carrying out its responsibilities as defined by the legislation. Members of the Committee agreed that the primary objective of the body was to develop recommendations to fund an equitable and sustainable homelessness response system that prevents and ends homelessness for thousands of people in San Francisco. The Committee’s approach to the development of their funding recommendations are guided by these values and goals:</a:t>
            </a: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89" name="Google Shape;89;gda4c0ca082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a4c0ca082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a4c0ca082_2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Times New Roman"/>
                <a:ea typeface="Times New Roman"/>
                <a:cs typeface="Times New Roman"/>
                <a:sym typeface="Times New Roman"/>
              </a:rPr>
              <a:t>CN: The OCOH Committee began its work by coming together for a retreat to develop the vision, values, and approach to carrying out its responsibilities as defined by the legislation. Members of the Committee agreed that the primary objective of the body was to develop recommendations to fund an equitable and sustainable homelessness response system that prevents and ends homelessness for thousands of people in San Francisco. The Committee’s approach to the development of their funding recommendations are guided by these values and goals:</a:t>
            </a: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97" name="Google Shape;97;gda4c0ca082_2_1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CN</a:t>
            </a: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600">
                <a:latin typeface="Century Gothic"/>
                <a:ea typeface="Century Gothic"/>
                <a:cs typeface="Century Gothic"/>
                <a:sym typeface="Century Gothic"/>
              </a:rPr>
              <a:t>CN The recommended investments highlighted in this presentation are the result of planning and input processes begun in December 2020 by the OCOH Committee which has included:</a:t>
            </a:r>
            <a:endParaRPr sz="1400">
              <a:latin typeface="Arial"/>
              <a:ea typeface="Arial"/>
              <a:cs typeface="Arial"/>
              <a:sym typeface="Arial"/>
            </a:endParaRPr>
          </a:p>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3.xml"/><Relationship Id="rId6" Type="http://schemas.openxmlformats.org/officeDocument/2006/relationships/image" Target="../media/image3.emf"/><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2"/>
          <p:cNvGrpSpPr/>
          <p:nvPr/>
        </p:nvGrpSpPr>
        <p:grpSpPr>
          <a:xfrm>
            <a:off x="5800234" y="3807170"/>
            <a:ext cx="591423" cy="140843"/>
            <a:chOff x="4137525" y="2915950"/>
            <a:chExt cx="869100" cy="207000"/>
          </a:xfrm>
        </p:grpSpPr>
        <p:sp>
          <p:nvSpPr>
            <p:cNvPr id="15" name="Google Shape;15;p2"/>
            <p:cNvSpPr/>
            <p:nvPr/>
          </p:nvSpPr>
          <p:spPr>
            <a:xfrm>
              <a:off x="446857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2"/>
            <p:cNvSpPr/>
            <p:nvPr/>
          </p:nvSpPr>
          <p:spPr>
            <a:xfrm>
              <a:off x="47996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p2"/>
            <p:cNvSpPr/>
            <p:nvPr/>
          </p:nvSpPr>
          <p:spPr>
            <a:xfrm>
              <a:off x="41375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895010" y="1321067"/>
            <a:ext cx="10401900" cy="23067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9" name="Google Shape;19;p2"/>
          <p:cNvSpPr txBox="1">
            <a:spLocks noGrp="1"/>
          </p:cNvSpPr>
          <p:nvPr>
            <p:ph type="subTitle" idx="1"/>
          </p:nvPr>
        </p:nvSpPr>
        <p:spPr>
          <a:xfrm>
            <a:off x="895000" y="4233168"/>
            <a:ext cx="104019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 name="Google Shape;20;p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txBox="1">
            <a:spLocks noGrp="1"/>
          </p:cNvSpPr>
          <p:nvPr>
            <p:ph type="title" hasCustomPrompt="1"/>
          </p:nvPr>
        </p:nvSpPr>
        <p:spPr>
          <a:xfrm>
            <a:off x="415600" y="1673700"/>
            <a:ext cx="11360700" cy="2520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5" name="Google Shape;55;p11"/>
          <p:cNvSpPr txBox="1">
            <a:spLocks noGrp="1"/>
          </p:cNvSpPr>
          <p:nvPr>
            <p:ph type="body" idx="1"/>
          </p:nvPr>
        </p:nvSpPr>
        <p:spPr>
          <a:xfrm>
            <a:off x="415600" y="43045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56" name="Google Shape;56;p1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1" name="Google Shape;6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2" name="Google Shape;6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 Teal2">
    <p:bg>
      <p:bgRef idx="1001">
        <a:schemeClr val="bg1"/>
      </p:bgRef>
    </p:bg>
    <p:spTree>
      <p:nvGrpSpPr>
        <p:cNvPr id="1" name=""/>
        <p:cNvGrpSpPr/>
        <p:nvPr/>
      </p:nvGrpSpPr>
      <p:grpSpPr>
        <a:xfrm>
          <a:off x="0" y="0"/>
          <a:ext cx="0" cy="0"/>
          <a:chOff x="0" y="0"/>
          <a:chExt cx="0" cy="0"/>
        </a:xfrm>
      </p:grpSpPr>
      <p:sp>
        <p:nvSpPr>
          <p:cNvPr id="11" name="Rectangle 10"/>
          <p:cNvSpPr/>
          <p:nvPr/>
        </p:nvSpPr>
        <p:spPr bwMode="auto">
          <a:xfrm>
            <a:off x="247374" y="6175513"/>
            <a:ext cx="959689" cy="265044"/>
          </a:xfrm>
          <a:prstGeom prst="rect">
            <a:avLst/>
          </a:prstGeom>
          <a:solidFill>
            <a:schemeClr val="bg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1245" y="297068"/>
            <a:ext cx="11770756" cy="6560934"/>
          </a:xfrm>
          <a:prstGeom prst="rect">
            <a:avLst/>
          </a:prstGeom>
        </p:spPr>
      </p:pic>
      <p:sp>
        <p:nvSpPr>
          <p:cNvPr id="2" name="Rectangle 1"/>
          <p:cNvSpPr/>
          <p:nvPr/>
        </p:nvSpPr>
        <p:spPr bwMode="auto">
          <a:xfrm>
            <a:off x="670561" y="2"/>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a:defRPr/>
            </a:pPr>
            <a:fld id="{DF8E011D-9151-4D0C-9FF2-287D53EF6C3F}" type="datetime1">
              <a:rPr lang="en-US" smtClean="0"/>
              <a:t>5/12/21</a:t>
            </a:fld>
            <a:endParaRPr lang="en-US" dirty="0"/>
          </a:p>
        </p:txBody>
      </p:sp>
      <p:sp>
        <p:nvSpPr>
          <p:cNvPr id="9"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9" y="297068"/>
            <a:ext cx="3611035" cy="614816"/>
          </a:xfrm>
          <a:prstGeom prst="rect">
            <a:avLst/>
          </a:prstGeom>
        </p:spPr>
      </p:pic>
    </p:spTree>
    <p:extLst>
      <p:ext uri="{BB962C8B-B14F-4D97-AF65-F5344CB8AC3E}">
        <p14:creationId xmlns:p14="http://schemas.microsoft.com/office/powerpoint/2010/main" val="41276436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 Navy">
    <p:bg>
      <p:bgRef idx="1001">
        <a:schemeClr val="bg2"/>
      </p:bgRef>
    </p:bg>
    <p:spTree>
      <p:nvGrpSpPr>
        <p:cNvPr id="1" name=""/>
        <p:cNvGrpSpPr/>
        <p:nvPr/>
      </p:nvGrpSpPr>
      <p:grpSpPr>
        <a:xfrm>
          <a:off x="0" y="0"/>
          <a:ext cx="0" cy="0"/>
          <a:chOff x="0" y="0"/>
          <a:chExt cx="0" cy="0"/>
        </a:xfrm>
      </p:grpSpPr>
      <p:sp>
        <p:nvSpPr>
          <p:cNvPr id="2" name="Rectangle 1"/>
          <p:cNvSpPr/>
          <p:nvPr/>
        </p:nvSpPr>
        <p:spPr bwMode="auto">
          <a:xfrm>
            <a:off x="212035" y="5764696"/>
            <a:ext cx="11979965"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398936" y="2504663"/>
            <a:ext cx="11209968"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425600" y="6155227"/>
            <a:ext cx="2567117"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a:defRPr/>
            </a:pPr>
            <a:fld id="{37480190-9050-4CDF-8FE7-58A007DAEEDE}" type="datetime1">
              <a:rPr lang="en-US" smtClean="0"/>
              <a:t>5/12/21</a:t>
            </a:fld>
            <a:endParaRPr lang="en-US" dirty="0"/>
          </a:p>
        </p:txBody>
      </p:sp>
      <p:sp>
        <p:nvSpPr>
          <p:cNvPr id="17" name="Text Placeholder 3"/>
          <p:cNvSpPr>
            <a:spLocks noGrp="1"/>
          </p:cNvSpPr>
          <p:nvPr>
            <p:ph type="body" sz="quarter" idx="15" hasCustomPrompt="1"/>
          </p:nvPr>
        </p:nvSpPr>
        <p:spPr>
          <a:xfrm>
            <a:off x="403755" y="4246882"/>
            <a:ext cx="1122150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423462" y="546967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24" y="475488"/>
            <a:ext cx="4673069" cy="795638"/>
          </a:xfrm>
          <a:prstGeom prst="rect">
            <a:avLst/>
          </a:prstGeom>
        </p:spPr>
      </p:pic>
    </p:spTree>
    <p:extLst>
      <p:ext uri="{BB962C8B-B14F-4D97-AF65-F5344CB8AC3E}">
        <p14:creationId xmlns:p14="http://schemas.microsoft.com/office/powerpoint/2010/main" val="23540763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369940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Edit Master text styles</a:t>
            </a:r>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5379964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548800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Tree>
    <p:extLst>
      <p:ext uri="{BB962C8B-B14F-4D97-AF65-F5344CB8AC3E}">
        <p14:creationId xmlns:p14="http://schemas.microsoft.com/office/powerpoint/2010/main" val="27605501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5" name="Chart Placeholder 2"/>
          <p:cNvSpPr>
            <a:spLocks noGrp="1"/>
          </p:cNvSpPr>
          <p:nvPr>
            <p:ph type="chart" sz="quarter" idx="14"/>
          </p:nvPr>
        </p:nvSpPr>
        <p:spPr>
          <a:xfrm>
            <a:off x="357814" y="469929"/>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8711529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95000" y="2855000"/>
            <a:ext cx="10469700" cy="11481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3" name="Google Shape;23;p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63275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322890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Edit Master text styles</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8961189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6" name="Chart Placeholder 2"/>
          <p:cNvSpPr>
            <a:spLocks noGrp="1"/>
          </p:cNvSpPr>
          <p:nvPr>
            <p:ph type="chart" sz="quarter" idx="14"/>
          </p:nvPr>
        </p:nvSpPr>
        <p:spPr>
          <a:xfrm>
            <a:off x="357814" y="469929"/>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4883882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pPr>
              <a:defRPr/>
            </a:pPr>
            <a:r>
              <a:rPr lang="en-US"/>
              <a:t>BHHI update December 13, 2019</a:t>
            </a:r>
          </a:p>
        </p:txBody>
      </p:sp>
      <p:sp>
        <p:nvSpPr>
          <p:cNvPr id="14" name="Slide Number Placeholder 13"/>
          <p:cNvSpPr>
            <a:spLocks noGrp="1"/>
          </p:cNvSpPr>
          <p:nvPr>
            <p:ph type="sldNum" sz="quarter" idx="13"/>
          </p:nvPr>
        </p:nvSpPr>
        <p:spPr/>
        <p:txBody>
          <a:bodyPr/>
          <a:lstStyle/>
          <a:p>
            <a:pPr>
              <a:defRPr/>
            </a:pPr>
            <a:fld id="{67CD8CB8-BFA1-1E4D-995B-BD2610BCEC2B}" type="slidenum">
              <a:rPr lang="en-US" smtClean="0"/>
              <a:pPr>
                <a:defRPr/>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08802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BHHI update December 13, 2019</a:t>
            </a:r>
          </a:p>
        </p:txBody>
      </p:sp>
      <p:sp>
        <p:nvSpPr>
          <p:cNvPr id="5" name="Slide Number Placeholder 4"/>
          <p:cNvSpPr>
            <a:spLocks noGrp="1"/>
          </p:cNvSpPr>
          <p:nvPr>
            <p:ph type="sldNum" sz="quarter" idx="12"/>
          </p:nvPr>
        </p:nvSpPr>
        <p:spPr/>
        <p:txBody>
          <a:bodyPr/>
          <a:lstStyle/>
          <a:p>
            <a:pPr>
              <a:defRPr/>
            </a:pPr>
            <a:fld id="{67CD8CB8-BFA1-1E4D-995B-BD2610BCEC2B}" type="slidenum">
              <a:rPr lang="en-US" smtClean="0"/>
              <a:pPr>
                <a:defRPr/>
              </a:pPr>
              <a:t>‹#›</a:t>
            </a:fld>
            <a:endParaRPr lang="en-US" dirty="0"/>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p:nvSpPr>
        <p:spPr bwMode="auto">
          <a:xfrm>
            <a:off x="662608" y="4"/>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320554119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BHHI update December 13, 2019</a:t>
            </a:r>
          </a:p>
        </p:txBody>
      </p:sp>
      <p:sp>
        <p:nvSpPr>
          <p:cNvPr id="5" name="Slide Number Placeholder 4"/>
          <p:cNvSpPr>
            <a:spLocks noGrp="1"/>
          </p:cNvSpPr>
          <p:nvPr>
            <p:ph type="sldNum" sz="quarter" idx="12"/>
          </p:nvPr>
        </p:nvSpPr>
        <p:spPr/>
        <p:txBody>
          <a:bodyPr/>
          <a:lstStyle/>
          <a:p>
            <a:pPr>
              <a:defRPr/>
            </a:pPr>
            <a:fld id="{67CD8CB8-BFA1-1E4D-995B-BD2610BCEC2B}" type="slidenum">
              <a:rPr lang="en-US" smtClean="0"/>
              <a:pPr>
                <a:defRPr/>
              </a:pPr>
              <a:t>‹#›</a:t>
            </a:fld>
            <a:endParaRPr lang="en-US" dirty="0"/>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p:nvSpPr>
        <p:spPr bwMode="auto">
          <a:xfrm>
            <a:off x="662608" y="4"/>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4796081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BHHI update December 13, 2019</a:t>
            </a:r>
          </a:p>
        </p:txBody>
      </p:sp>
      <p:sp>
        <p:nvSpPr>
          <p:cNvPr id="5" name="Slide Number Placeholder 4"/>
          <p:cNvSpPr>
            <a:spLocks noGrp="1"/>
          </p:cNvSpPr>
          <p:nvPr>
            <p:ph type="sldNum" sz="quarter" idx="12"/>
          </p:nvPr>
        </p:nvSpPr>
        <p:spPr/>
        <p:txBody>
          <a:bodyPr/>
          <a:lstStyle/>
          <a:p>
            <a:pPr>
              <a:defRPr/>
            </a:pPr>
            <a:fld id="{67CD8CB8-BFA1-1E4D-995B-BD2610BCEC2B}" type="slidenum">
              <a:rPr lang="en-US" smtClean="0"/>
              <a:pPr>
                <a:defRPr/>
              </a:pPr>
              <a:t>‹#›</a:t>
            </a:fld>
            <a:endParaRPr lang="en-US" dirty="0"/>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p:nvSpPr>
        <p:spPr bwMode="auto">
          <a:xfrm>
            <a:off x="662608" y="4"/>
            <a:ext cx="1431235"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5445425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BHHI update December 13, 2019</a:t>
            </a:r>
          </a:p>
        </p:txBody>
      </p:sp>
      <p:sp>
        <p:nvSpPr>
          <p:cNvPr id="5" name="Slide Number Placeholder 4"/>
          <p:cNvSpPr>
            <a:spLocks noGrp="1"/>
          </p:cNvSpPr>
          <p:nvPr>
            <p:ph type="sldNum" sz="quarter" idx="12"/>
          </p:nvPr>
        </p:nvSpPr>
        <p:spPr/>
        <p:txBody>
          <a:bodyPr/>
          <a:lstStyle/>
          <a:p>
            <a:pPr>
              <a:defRPr/>
            </a:pPr>
            <a:fld id="{67CD8CB8-BFA1-1E4D-995B-BD2610BCEC2B}" type="slidenum">
              <a:rPr lang="en-US" smtClean="0"/>
              <a:pPr>
                <a:defRPr/>
              </a:pPr>
              <a:t>‹#›</a:t>
            </a:fld>
            <a:endParaRPr lang="en-US" dirty="0"/>
          </a:p>
        </p:txBody>
      </p:sp>
      <p:sp>
        <p:nvSpPr>
          <p:cNvPr id="14" name="Rectangle 13"/>
          <p:cNvSpPr/>
          <p:nvPr/>
        </p:nvSpPr>
        <p:spPr bwMode="auto">
          <a:xfrm>
            <a:off x="5" y="2363627"/>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26332408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BHHI update December 13, 2019</a:t>
            </a:r>
          </a:p>
        </p:txBody>
      </p:sp>
      <p:sp>
        <p:nvSpPr>
          <p:cNvPr id="5" name="Slide Number Placeholder 4"/>
          <p:cNvSpPr>
            <a:spLocks noGrp="1"/>
          </p:cNvSpPr>
          <p:nvPr>
            <p:ph type="sldNum" sz="quarter" idx="12"/>
          </p:nvPr>
        </p:nvSpPr>
        <p:spPr/>
        <p:txBody>
          <a:bodyPr/>
          <a:lstStyle/>
          <a:p>
            <a:pPr>
              <a:defRPr/>
            </a:pPr>
            <a:fld id="{67CD8CB8-BFA1-1E4D-995B-BD2610BCEC2B}" type="slidenum">
              <a:rPr lang="en-US" smtClean="0"/>
              <a:pPr>
                <a:defRPr/>
              </a:pPr>
              <a:t>‹#›</a:t>
            </a:fld>
            <a:endParaRPr lang="en-US" dirty="0"/>
          </a:p>
        </p:txBody>
      </p:sp>
      <p:sp>
        <p:nvSpPr>
          <p:cNvPr id="6" name="Rectangle 5"/>
          <p:cNvSpPr/>
          <p:nvPr/>
        </p:nvSpPr>
        <p:spPr bwMode="auto">
          <a:xfrm>
            <a:off x="5" y="2363627"/>
            <a:ext cx="9402305" cy="188180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092242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6" name="Google Shape;26;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7" name="Google Shape;27;p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BHHI update December 13, 2019</a:t>
            </a:r>
          </a:p>
        </p:txBody>
      </p:sp>
      <p:sp>
        <p:nvSpPr>
          <p:cNvPr id="5" name="Slide Number Placeholder 4"/>
          <p:cNvSpPr>
            <a:spLocks noGrp="1"/>
          </p:cNvSpPr>
          <p:nvPr>
            <p:ph type="sldNum" sz="quarter" idx="12"/>
          </p:nvPr>
        </p:nvSpPr>
        <p:spPr/>
        <p:txBody>
          <a:bodyPr/>
          <a:lstStyle/>
          <a:p>
            <a:pPr>
              <a:defRPr/>
            </a:pPr>
            <a:fld id="{67CD8CB8-BFA1-1E4D-995B-BD2610BCEC2B}" type="slidenum">
              <a:rPr lang="en-US" smtClean="0"/>
              <a:pPr>
                <a:defRPr/>
              </a:pPr>
              <a:t>‹#›</a:t>
            </a:fld>
            <a:endParaRPr lang="en-US" dirty="0"/>
          </a:p>
        </p:txBody>
      </p:sp>
      <p:sp>
        <p:nvSpPr>
          <p:cNvPr id="6" name="Rectangle 5"/>
          <p:cNvSpPr/>
          <p:nvPr/>
        </p:nvSpPr>
        <p:spPr bwMode="auto">
          <a:xfrm>
            <a:off x="5" y="2363627"/>
            <a:ext cx="9402305"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251099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5153580" y="2906722"/>
            <a:ext cx="209472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714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6800" y="2514849"/>
            <a:ext cx="2438400" cy="1828302"/>
          </a:xfrm>
          <a:prstGeom prst="rect">
            <a:avLst/>
          </a:prstGeom>
        </p:spPr>
      </p:pic>
    </p:spTree>
    <p:extLst>
      <p:ext uri="{BB962C8B-B14F-4D97-AF65-F5344CB8AC3E}">
        <p14:creationId xmlns:p14="http://schemas.microsoft.com/office/powerpoint/2010/main" val="1330673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5739" y="2415131"/>
            <a:ext cx="2153920" cy="161544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6944" y="-437"/>
            <a:ext cx="4785056" cy="241556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8419"/>
          <a:stretch/>
        </p:blipFill>
        <p:spPr>
          <a:xfrm>
            <a:off x="0" y="2415132"/>
            <a:ext cx="8885739" cy="4442869"/>
          </a:xfrm>
          <a:prstGeom prst="rect">
            <a:avLst/>
          </a:prstGeom>
        </p:spPr>
      </p:pic>
    </p:spTree>
    <p:extLst>
      <p:ext uri="{BB962C8B-B14F-4D97-AF65-F5344CB8AC3E}">
        <p14:creationId xmlns:p14="http://schemas.microsoft.com/office/powerpoint/2010/main" val="14513821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135771" cy="2267794"/>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6373" y="2267795"/>
            <a:ext cx="9035627" cy="4590207"/>
          </a:xfrm>
          <a:prstGeom prst="rect">
            <a:avLst/>
          </a:prstGeom>
        </p:spPr>
      </p:pic>
    </p:spTree>
    <p:extLst>
      <p:ext uri="{BB962C8B-B14F-4D97-AF65-F5344CB8AC3E}">
        <p14:creationId xmlns:p14="http://schemas.microsoft.com/office/powerpoint/2010/main" val="23236970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 y="0"/>
            <a:ext cx="4141556" cy="2267794"/>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6373" y="2267795"/>
            <a:ext cx="9035627" cy="4590207"/>
          </a:xfrm>
          <a:prstGeom prst="rect">
            <a:avLst/>
          </a:prstGeom>
        </p:spPr>
      </p:pic>
    </p:spTree>
    <p:extLst>
      <p:ext uri="{BB962C8B-B14F-4D97-AF65-F5344CB8AC3E}">
        <p14:creationId xmlns:p14="http://schemas.microsoft.com/office/powerpoint/2010/main" val="6450945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8A7120E-E25E-4BC5-ABBB-172225F644CB}" type="datetime1">
              <a:rPr lang="en-US" smtClean="0"/>
              <a:t>5/12/21</a:t>
            </a:fld>
            <a:endParaRPr lang="en-US" dirty="0"/>
          </a:p>
        </p:txBody>
      </p:sp>
      <p:sp>
        <p:nvSpPr>
          <p:cNvPr id="5" name="Footer Placeholder 4"/>
          <p:cNvSpPr>
            <a:spLocks noGrp="1"/>
          </p:cNvSpPr>
          <p:nvPr>
            <p:ph type="ftr" sz="quarter" idx="11"/>
          </p:nvPr>
        </p:nvSpPr>
        <p:spPr/>
        <p:txBody>
          <a:bodyPr/>
          <a:lstStyle/>
          <a:p>
            <a:pPr>
              <a:defRPr/>
            </a:pPr>
            <a:r>
              <a:rPr lang="en-US"/>
              <a:t>BHHI update December 13, 2019</a:t>
            </a:r>
          </a:p>
        </p:txBody>
      </p:sp>
      <p:sp>
        <p:nvSpPr>
          <p:cNvPr id="6" name="Slide Number Placeholder 5"/>
          <p:cNvSpPr>
            <a:spLocks noGrp="1"/>
          </p:cNvSpPr>
          <p:nvPr>
            <p:ph type="sldNum" sz="quarter" idx="12"/>
          </p:nvPr>
        </p:nvSpPr>
        <p:spPr/>
        <p:txBody>
          <a:bodyPr/>
          <a:lstStyle/>
          <a:p>
            <a:pPr>
              <a:defRPr/>
            </a:pPr>
            <a:fld id="{3D426F2A-F9B8-D84A-96FD-280B1D4F0B59}" type="slidenum">
              <a:rPr lang="en-US" smtClean="0"/>
              <a:pPr>
                <a:defRPr/>
              </a:pPr>
              <a:t>‹#›</a:t>
            </a:fld>
            <a:endParaRPr lang="en-US" dirty="0"/>
          </a:p>
        </p:txBody>
      </p:sp>
    </p:spTree>
    <p:extLst>
      <p:ext uri="{BB962C8B-B14F-4D97-AF65-F5344CB8AC3E}">
        <p14:creationId xmlns:p14="http://schemas.microsoft.com/office/powerpoint/2010/main" val="1515337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E9AA4D7-8B3E-452F-A6FF-BA97AFC65DD2}" type="datetime1">
              <a:rPr lang="en-US" smtClean="0"/>
              <a:t>5/12/21</a:t>
            </a:fld>
            <a:endParaRPr lang="en-US" dirty="0"/>
          </a:p>
        </p:txBody>
      </p:sp>
      <p:sp>
        <p:nvSpPr>
          <p:cNvPr id="5" name="Footer Placeholder 4"/>
          <p:cNvSpPr>
            <a:spLocks noGrp="1"/>
          </p:cNvSpPr>
          <p:nvPr>
            <p:ph type="ftr" sz="quarter" idx="11"/>
          </p:nvPr>
        </p:nvSpPr>
        <p:spPr/>
        <p:txBody>
          <a:bodyPr/>
          <a:lstStyle/>
          <a:p>
            <a:pPr>
              <a:defRPr/>
            </a:pPr>
            <a:r>
              <a:rPr lang="en-US"/>
              <a:t>BHHI update December 13, 2019</a:t>
            </a:r>
          </a:p>
        </p:txBody>
      </p:sp>
      <p:sp>
        <p:nvSpPr>
          <p:cNvPr id="6" name="Slide Number Placeholder 5"/>
          <p:cNvSpPr>
            <a:spLocks noGrp="1"/>
          </p:cNvSpPr>
          <p:nvPr>
            <p:ph type="sldNum" sz="quarter" idx="12"/>
          </p:nvPr>
        </p:nvSpPr>
        <p:spPr/>
        <p:txBody>
          <a:bodyPr/>
          <a:lstStyle/>
          <a:p>
            <a:pPr>
              <a:defRPr/>
            </a:pPr>
            <a:fld id="{3DFFA47C-8DAD-A14C-8F1C-B81EF7632982}" type="slidenum">
              <a:rPr lang="en-US" smtClean="0"/>
              <a:pPr>
                <a:defRPr/>
              </a:pPr>
              <a:t>‹#›</a:t>
            </a:fld>
            <a:endParaRPr lang="en-US" dirty="0"/>
          </a:p>
        </p:txBody>
      </p:sp>
    </p:spTree>
    <p:extLst>
      <p:ext uri="{BB962C8B-B14F-4D97-AF65-F5344CB8AC3E}">
        <p14:creationId xmlns:p14="http://schemas.microsoft.com/office/powerpoint/2010/main" val="4126566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C869C930-9ABA-9345-BF21-F9E168710F6D}" type="datetime1">
              <a:rPr lang="en-US" smtClean="0"/>
              <a:t>5/12/21</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3240213"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665919" y="752601"/>
            <a:ext cx="1982948"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TextBox 5"/>
            <p:cNvSpPr txBox="1"/>
            <p:nvPr userDrawn="1"/>
          </p:nvSpPr>
          <p:spPr bwMode="auto">
            <a:xfrm>
              <a:off x="2785238" y="912373"/>
              <a:ext cx="1451412" cy="307713"/>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22" y="739446"/>
            <a:ext cx="1851897" cy="903111"/>
          </a:xfrm>
          <a:prstGeom prst="rect">
            <a:avLst/>
          </a:prstGeom>
        </p:spPr>
      </p:pic>
    </p:spTree>
    <p:extLst>
      <p:ext uri="{BB962C8B-B14F-4D97-AF65-F5344CB8AC3E}">
        <p14:creationId xmlns:p14="http://schemas.microsoft.com/office/powerpoint/2010/main" val="33036066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Top Blank">
    <p:spTree>
      <p:nvGrpSpPr>
        <p:cNvPr id="1" name=""/>
        <p:cNvGrpSpPr/>
        <p:nvPr/>
      </p:nvGrpSpPr>
      <p:grpSpPr>
        <a:xfrm>
          <a:off x="0" y="0"/>
          <a:ext cx="0" cy="0"/>
          <a:chOff x="0" y="0"/>
          <a:chExt cx="0" cy="0"/>
        </a:xfrm>
      </p:grpSpPr>
      <p:grpSp>
        <p:nvGrpSpPr>
          <p:cNvPr id="5" name="Group 4"/>
          <p:cNvGrpSpPr/>
          <p:nvPr userDrawn="1"/>
        </p:nvGrpSpPr>
        <p:grpSpPr>
          <a:xfrm>
            <a:off x="0" y="6006518"/>
            <a:ext cx="12192000" cy="851483"/>
            <a:chOff x="0" y="6006517"/>
            <a:chExt cx="9144000" cy="851483"/>
          </a:xfrm>
        </p:grpSpPr>
        <p:sp>
          <p:nvSpPr>
            <p:cNvPr id="6" name="Rectangle 5"/>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Date Placeholder 1"/>
          <p:cNvSpPr>
            <a:spLocks noGrp="1"/>
          </p:cNvSpPr>
          <p:nvPr>
            <p:ph type="dt" sz="half" idx="10"/>
          </p:nvPr>
        </p:nvSpPr>
        <p:spPr/>
        <p:txBody>
          <a:bodyPr/>
          <a:lstStyle/>
          <a:p>
            <a:fld id="{AB839AE5-09EA-3542-AB0D-CA0BF76C733A}" type="datetimeFigureOut">
              <a:rPr lang="en-US" smtClean="0"/>
              <a:t>5/12/21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417811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0" name="Google Shape;30;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5"/>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581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6987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535114"/>
            <a:ext cx="5389033" cy="581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6987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AB839AE5-09EA-3542-AB0D-CA0BF76C733A}" type="datetimeFigureOut">
              <a:rPr lang="en-US" smtClean="0"/>
              <a:t>5/12/21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3308961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85482"/>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F525867-E00B-433C-8103-39EA21D6049A}" type="datetime1">
              <a:rPr lang="en-US" smtClean="0"/>
              <a:t>5/12/21</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77801793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33AA24B0-58C8-4615-B1CC-BB8522B1B758}" type="datetime1">
              <a:rPr lang="en-US" smtClean="0"/>
              <a:t>5/12/21</a:t>
            </a:fld>
            <a:endParaRPr lang="en-US" dirty="0"/>
          </a:p>
        </p:txBody>
      </p:sp>
      <p:sp>
        <p:nvSpPr>
          <p:cNvPr id="3" name="Text Placeholder 2"/>
          <p:cNvSpPr>
            <a:spLocks noGrp="1"/>
          </p:cNvSpPr>
          <p:nvPr>
            <p:ph type="body" sz="quarter" idx="10"/>
          </p:nvPr>
        </p:nvSpPr>
        <p:spPr>
          <a:xfrm>
            <a:off x="996951" y="4352100"/>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252825264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1A3EBAF-F75A-4413-8CC1-D46A3913AA78}" type="datetime1">
              <a:rPr lang="en-US" smtClean="0"/>
              <a:t>5/12/21</a:t>
            </a:fld>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406283391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6FAC719-33FD-4EB3-AD9A-030819CF8BE6}" type="datetime1">
              <a:rPr lang="en-US" smtClean="0"/>
              <a:t>5/12/21</a:t>
            </a:fld>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73392998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81ED3CF-ADC9-41F3-9A8C-B2B1EE051559}" type="datetime1">
              <a:rPr lang="en-US" smtClean="0"/>
              <a:t>5/12/21</a:t>
            </a:fld>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96071750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2FEE8C1-5301-4B24-AE47-384D71F431C9}" type="datetime1">
              <a:rPr lang="en-US" smtClean="0"/>
              <a:t>5/12/21</a:t>
            </a:fld>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417134572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cxnSp>
        <p:nvCxnSpPr>
          <p:cNvPr id="15" name="Straight Connector 14"/>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BE585C74-8540-47F4-8582-DACD873AF0A9}" type="datetime1">
              <a:rPr lang="en-US" smtClean="0"/>
              <a:t>5/12/21</a:t>
            </a:fld>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BHHI update December 13, 2019</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10841568" y="6396038"/>
            <a:ext cx="867833"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11175666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1400"/>
            <a:ext cx="10786535" cy="3422925"/>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3B87829-5AA4-4C04-8968-C7B9EFE13BCF}" type="datetime1">
              <a:rPr lang="en-US" smtClean="0"/>
              <a:t>5/12/21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22018664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375A229-52FA-477B-B64F-D41C29553C7B}" type="datetime1">
              <a:rPr lang="en-US" smtClean="0"/>
              <a:t>5/12/21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208365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5" name="Google Shape;35;p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EB460A22-C2B9-48AC-9333-76327F78D5D1}" type="datetime1">
              <a:rPr lang="en-US" smtClean="0"/>
              <a:t>5/12/21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98176963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9900A6E-4D76-4A01-A43A-A508C07BC833}" type="datetime1">
              <a:rPr lang="en-US" smtClean="0"/>
              <a:t>5/12/21</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94331568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BB45CD7-13DE-4A20-A080-D81AE4976F89}" type="datetime1">
              <a:rPr lang="en-US" smtClean="0"/>
              <a:t>5/12/21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516995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3C59822-ACE7-47C0-BB61-58AFD2A54DA6}" type="datetime1">
              <a:rPr lang="en-US" smtClean="0"/>
              <a:t>5/12/21</a:t>
            </a:fld>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07404745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CB163397-E341-4449-A2C3-0E10F12C820C}" type="datetime1">
              <a:rPr lang="en-US" smtClean="0"/>
              <a:t>5/12/21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58361464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04422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89314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234151066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22" name="Rectangle 21"/>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88257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609600" y="1600201"/>
            <a:ext cx="10972800" cy="4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5/12/21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249227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8" name="Google Shape;38;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653667" y="701800"/>
            <a:ext cx="83028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6400"/>
              <a:buNone/>
              <a:defRPr sz="6400">
                <a:solidFill>
                  <a:schemeClr val="lt1"/>
                </a:solidFill>
              </a:defRPr>
            </a:lvl1pPr>
            <a:lvl2pPr lvl="1" rtl="0">
              <a:spcBef>
                <a:spcPts val="0"/>
              </a:spcBef>
              <a:spcAft>
                <a:spcPts val="0"/>
              </a:spcAft>
              <a:buClr>
                <a:schemeClr val="lt1"/>
              </a:buClr>
              <a:buSzPts val="6400"/>
              <a:buNone/>
              <a:defRPr sz="6400">
                <a:solidFill>
                  <a:schemeClr val="lt1"/>
                </a:solidFill>
              </a:defRPr>
            </a:lvl2pPr>
            <a:lvl3pPr lvl="2" rtl="0">
              <a:spcBef>
                <a:spcPts val="0"/>
              </a:spcBef>
              <a:spcAft>
                <a:spcPts val="0"/>
              </a:spcAft>
              <a:buClr>
                <a:schemeClr val="lt1"/>
              </a:buClr>
              <a:buSzPts val="6400"/>
              <a:buNone/>
              <a:defRPr sz="6400">
                <a:solidFill>
                  <a:schemeClr val="lt1"/>
                </a:solidFill>
              </a:defRPr>
            </a:lvl3pPr>
            <a:lvl4pPr lvl="3" rtl="0">
              <a:spcBef>
                <a:spcPts val="0"/>
              </a:spcBef>
              <a:spcAft>
                <a:spcPts val="0"/>
              </a:spcAft>
              <a:buClr>
                <a:schemeClr val="lt1"/>
              </a:buClr>
              <a:buSzPts val="6400"/>
              <a:buNone/>
              <a:defRPr sz="6400">
                <a:solidFill>
                  <a:schemeClr val="lt1"/>
                </a:solidFill>
              </a:defRPr>
            </a:lvl4pPr>
            <a:lvl5pPr lvl="4" rtl="0">
              <a:spcBef>
                <a:spcPts val="0"/>
              </a:spcBef>
              <a:spcAft>
                <a:spcPts val="0"/>
              </a:spcAft>
              <a:buClr>
                <a:schemeClr val="lt1"/>
              </a:buClr>
              <a:buSzPts val="6400"/>
              <a:buNone/>
              <a:defRPr sz="6400">
                <a:solidFill>
                  <a:schemeClr val="lt1"/>
                </a:solidFill>
              </a:defRPr>
            </a:lvl5pPr>
            <a:lvl6pPr lvl="5" rtl="0">
              <a:spcBef>
                <a:spcPts val="0"/>
              </a:spcBef>
              <a:spcAft>
                <a:spcPts val="0"/>
              </a:spcAft>
              <a:buClr>
                <a:schemeClr val="lt1"/>
              </a:buClr>
              <a:buSzPts val="6400"/>
              <a:buNone/>
              <a:defRPr sz="6400">
                <a:solidFill>
                  <a:schemeClr val="lt1"/>
                </a:solidFill>
              </a:defRPr>
            </a:lvl6pPr>
            <a:lvl7pPr lvl="6" rtl="0">
              <a:spcBef>
                <a:spcPts val="0"/>
              </a:spcBef>
              <a:spcAft>
                <a:spcPts val="0"/>
              </a:spcAft>
              <a:buClr>
                <a:schemeClr val="lt1"/>
              </a:buClr>
              <a:buSzPts val="6400"/>
              <a:buNone/>
              <a:defRPr sz="6400">
                <a:solidFill>
                  <a:schemeClr val="lt1"/>
                </a:solidFill>
              </a:defRPr>
            </a:lvl7pPr>
            <a:lvl8pPr lvl="7" rtl="0">
              <a:spcBef>
                <a:spcPts val="0"/>
              </a:spcBef>
              <a:spcAft>
                <a:spcPts val="0"/>
              </a:spcAft>
              <a:buClr>
                <a:schemeClr val="lt1"/>
              </a:buClr>
              <a:buSzPts val="6400"/>
              <a:buNone/>
              <a:defRPr sz="6400">
                <a:solidFill>
                  <a:schemeClr val="lt1"/>
                </a:solidFill>
              </a:defRPr>
            </a:lvl8pPr>
            <a:lvl9pPr lvl="8" rtl="0">
              <a:spcBef>
                <a:spcPts val="0"/>
              </a:spcBef>
              <a:spcAft>
                <a:spcPts val="0"/>
              </a:spcAft>
              <a:buClr>
                <a:schemeClr val="lt1"/>
              </a:buClr>
              <a:buSzPts val="6400"/>
              <a:buNone/>
              <a:defRPr sz="6400">
                <a:solidFill>
                  <a:schemeClr val="lt1"/>
                </a:solidFill>
              </a:defRPr>
            </a:lvl9pPr>
          </a:lstStyle>
          <a:p>
            <a:endParaRPr/>
          </a:p>
        </p:txBody>
      </p:sp>
      <p:sp>
        <p:nvSpPr>
          <p:cNvPr id="42" name="Google Shape;42;p8"/>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9"/>
          <p:cNvSpPr txBox="1">
            <a:spLocks noGrp="1"/>
          </p:cNvSpPr>
          <p:nvPr>
            <p:ph type="title"/>
          </p:nvPr>
        </p:nvSpPr>
        <p:spPr>
          <a:xfrm>
            <a:off x="354000" y="1441867"/>
            <a:ext cx="5393700" cy="22803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7" name="Google Shape;47;p9"/>
          <p:cNvSpPr txBox="1">
            <a:spLocks noGrp="1"/>
          </p:cNvSpPr>
          <p:nvPr>
            <p:ph type="subTitle" idx="1"/>
          </p:nvPr>
        </p:nvSpPr>
        <p:spPr>
          <a:xfrm>
            <a:off x="354000" y="3793601"/>
            <a:ext cx="5393700" cy="1794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Clr>
                <a:schemeClr val="dk1"/>
              </a:buClr>
              <a:buSzPts val="2800"/>
              <a:buNone/>
              <a:defRPr sz="2800">
                <a:solidFill>
                  <a:schemeClr val="dk1"/>
                </a:solidFill>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8" name="Google Shape;48;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349250" rtl="0">
              <a:spcBef>
                <a:spcPts val="0"/>
              </a:spcBef>
              <a:spcAft>
                <a:spcPts val="0"/>
              </a:spcAft>
              <a:buClr>
                <a:schemeClr val="lt1"/>
              </a:buClr>
              <a:buSzPts val="1900"/>
              <a:buChar char="■"/>
              <a:defRPr>
                <a:solidFill>
                  <a:schemeClr val="lt1"/>
                </a:solidFill>
              </a:defRPr>
            </a:lvl3pPr>
            <a:lvl4pPr marL="1828800" lvl="3" indent="-349250" rtl="0">
              <a:spcBef>
                <a:spcPts val="0"/>
              </a:spcBef>
              <a:spcAft>
                <a:spcPts val="0"/>
              </a:spcAft>
              <a:buClr>
                <a:schemeClr val="lt1"/>
              </a:buClr>
              <a:buSzPts val="1900"/>
              <a:buChar char="●"/>
              <a:defRPr>
                <a:solidFill>
                  <a:schemeClr val="lt1"/>
                </a:solidFill>
              </a:defRPr>
            </a:lvl4pPr>
            <a:lvl5pPr marL="2286000" lvl="4" indent="-349250" rtl="0">
              <a:spcBef>
                <a:spcPts val="0"/>
              </a:spcBef>
              <a:spcAft>
                <a:spcPts val="0"/>
              </a:spcAft>
              <a:buClr>
                <a:schemeClr val="lt1"/>
              </a:buClr>
              <a:buSzPts val="1900"/>
              <a:buChar char="○"/>
              <a:defRPr>
                <a:solidFill>
                  <a:schemeClr val="lt1"/>
                </a:solidFill>
              </a:defRPr>
            </a:lvl5pPr>
            <a:lvl6pPr marL="2743200" lvl="5" indent="-349250" rtl="0">
              <a:spcBef>
                <a:spcPts val="0"/>
              </a:spcBef>
              <a:spcAft>
                <a:spcPts val="0"/>
              </a:spcAft>
              <a:buClr>
                <a:schemeClr val="lt1"/>
              </a:buClr>
              <a:buSzPts val="1900"/>
              <a:buChar char="■"/>
              <a:defRPr>
                <a:solidFill>
                  <a:schemeClr val="lt1"/>
                </a:solidFill>
              </a:defRPr>
            </a:lvl6pPr>
            <a:lvl7pPr marL="3200400" lvl="6" indent="-349250" rtl="0">
              <a:spcBef>
                <a:spcPts val="0"/>
              </a:spcBef>
              <a:spcAft>
                <a:spcPts val="0"/>
              </a:spcAft>
              <a:buClr>
                <a:schemeClr val="lt1"/>
              </a:buClr>
              <a:buSzPts val="1900"/>
              <a:buChar char="●"/>
              <a:defRPr>
                <a:solidFill>
                  <a:schemeClr val="lt1"/>
                </a:solidFill>
              </a:defRPr>
            </a:lvl7pPr>
            <a:lvl8pPr marL="3657600" lvl="7" indent="-349250" rtl="0">
              <a:spcBef>
                <a:spcPts val="0"/>
              </a:spcBef>
              <a:spcAft>
                <a:spcPts val="0"/>
              </a:spcAft>
              <a:buClr>
                <a:schemeClr val="lt1"/>
              </a:buClr>
              <a:buSzPts val="1900"/>
              <a:buChar char="○"/>
              <a:defRPr>
                <a:solidFill>
                  <a:schemeClr val="lt1"/>
                </a:solidFill>
              </a:defRPr>
            </a:lvl8pPr>
            <a:lvl9pPr marL="4114800" lvl="8" indent="-349250" rtl="0">
              <a:spcBef>
                <a:spcPts val="0"/>
              </a:spcBef>
              <a:spcAft>
                <a:spcPts val="0"/>
              </a:spcAft>
              <a:buClr>
                <a:schemeClr val="lt1"/>
              </a:buClr>
              <a:buSzPts val="1900"/>
              <a:buChar char="■"/>
              <a:defRPr>
                <a:solidFill>
                  <a:schemeClr val="lt1"/>
                </a:solidFill>
              </a:defRPr>
            </a:lvl9pPr>
          </a:lstStyle>
          <a:p>
            <a:endParaRPr/>
          </a:p>
        </p:txBody>
      </p:sp>
      <p:sp>
        <p:nvSpPr>
          <p:cNvPr id="49" name="Google Shape;49;p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a:endParaRPr/>
          </a:p>
        </p:txBody>
      </p:sp>
      <p:sp>
        <p:nvSpPr>
          <p:cNvPr id="52" name="Google Shape;52;p1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3.emf"/><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1pPr>
            <a:lvl2pPr lvl="1"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2pPr>
            <a:lvl3pPr lvl="2"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3pPr>
            <a:lvl4pPr lvl="3"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4pPr>
            <a:lvl5pPr lvl="4"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5pPr>
            <a:lvl6pPr lvl="5"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6pPr>
            <a:lvl7pPr lvl="6"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7pPr>
            <a:lvl8pPr lvl="7"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8pPr>
            <a:lvl9pPr lvl="8" rt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accent3"/>
              </a:buClr>
              <a:buSzPts val="2400"/>
              <a:buFont typeface="Average"/>
              <a:buChar char="●"/>
              <a:defRPr sz="2400">
                <a:solidFill>
                  <a:schemeClr val="accent3"/>
                </a:solidFill>
                <a:latin typeface="Average"/>
                <a:ea typeface="Average"/>
                <a:cs typeface="Average"/>
                <a:sym typeface="Average"/>
              </a:defRPr>
            </a:lvl1pPr>
            <a:lvl2pPr marL="914400" lvl="1"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2pPr>
            <a:lvl3pPr marL="1371600" lvl="2"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3pPr>
            <a:lvl4pPr marL="1828800" lvl="3"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4pPr>
            <a:lvl5pPr marL="2286000" lvl="4"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5pPr>
            <a:lvl6pPr marL="2743200" lvl="5"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6pPr>
            <a:lvl7pPr marL="3200400" lvl="6"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7pPr>
            <a:lvl8pPr marL="3657600" lvl="7"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8pPr>
            <a:lvl9pPr marL="4114800" lvl="8" indent="-349250" rtl="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9pPr>
          </a:lstStyle>
          <a:p>
            <a:endParaRPr/>
          </a:p>
        </p:txBody>
      </p:sp>
      <p:sp>
        <p:nvSpPr>
          <p:cNvPr id="12" name="Google Shape;12;p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accent3"/>
                </a:solidFill>
                <a:latin typeface="Average"/>
                <a:ea typeface="Average"/>
                <a:cs typeface="Average"/>
                <a:sym typeface="Average"/>
              </a:defRPr>
            </a:lvl1pPr>
            <a:lvl2pPr lvl="1" algn="r" rtl="0">
              <a:buNone/>
              <a:defRPr sz="1300">
                <a:solidFill>
                  <a:schemeClr val="accent3"/>
                </a:solidFill>
                <a:latin typeface="Average"/>
                <a:ea typeface="Average"/>
                <a:cs typeface="Average"/>
                <a:sym typeface="Average"/>
              </a:defRPr>
            </a:lvl2pPr>
            <a:lvl3pPr lvl="2" algn="r" rtl="0">
              <a:buNone/>
              <a:defRPr sz="1300">
                <a:solidFill>
                  <a:schemeClr val="accent3"/>
                </a:solidFill>
                <a:latin typeface="Average"/>
                <a:ea typeface="Average"/>
                <a:cs typeface="Average"/>
                <a:sym typeface="Average"/>
              </a:defRPr>
            </a:lvl3pPr>
            <a:lvl4pPr lvl="3" algn="r" rtl="0">
              <a:buNone/>
              <a:defRPr sz="1300">
                <a:solidFill>
                  <a:schemeClr val="accent3"/>
                </a:solidFill>
                <a:latin typeface="Average"/>
                <a:ea typeface="Average"/>
                <a:cs typeface="Average"/>
                <a:sym typeface="Average"/>
              </a:defRPr>
            </a:lvl4pPr>
            <a:lvl5pPr lvl="4" algn="r" rtl="0">
              <a:buNone/>
              <a:defRPr sz="1300">
                <a:solidFill>
                  <a:schemeClr val="accent3"/>
                </a:solidFill>
                <a:latin typeface="Average"/>
                <a:ea typeface="Average"/>
                <a:cs typeface="Average"/>
                <a:sym typeface="Average"/>
              </a:defRPr>
            </a:lvl5pPr>
            <a:lvl6pPr lvl="5" algn="r" rtl="0">
              <a:buNone/>
              <a:defRPr sz="1300">
                <a:solidFill>
                  <a:schemeClr val="accent3"/>
                </a:solidFill>
                <a:latin typeface="Average"/>
                <a:ea typeface="Average"/>
                <a:cs typeface="Average"/>
                <a:sym typeface="Average"/>
              </a:defRPr>
            </a:lvl6pPr>
            <a:lvl7pPr lvl="6" algn="r" rtl="0">
              <a:buNone/>
              <a:defRPr sz="1300">
                <a:solidFill>
                  <a:schemeClr val="accent3"/>
                </a:solidFill>
                <a:latin typeface="Average"/>
                <a:ea typeface="Average"/>
                <a:cs typeface="Average"/>
                <a:sym typeface="Average"/>
              </a:defRPr>
            </a:lvl7pPr>
            <a:lvl8pPr lvl="7" algn="r" rtl="0">
              <a:buNone/>
              <a:defRPr sz="1300">
                <a:solidFill>
                  <a:schemeClr val="accent3"/>
                </a:solidFill>
                <a:latin typeface="Average"/>
                <a:ea typeface="Average"/>
                <a:cs typeface="Average"/>
                <a:sym typeface="Average"/>
              </a:defRPr>
            </a:lvl8pPr>
            <a:lvl9pPr lvl="8" algn="r" rtl="0">
              <a:buNone/>
              <a:defRPr sz="13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3"/>
            <a:ext cx="10898107"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730871" y="6470130"/>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r>
              <a:rPr lang="en-US"/>
              <a:t>BHHI update December 13, 2019</a:t>
            </a:r>
          </a:p>
        </p:txBody>
      </p:sp>
      <p:sp>
        <p:nvSpPr>
          <p:cNvPr id="12" name="Slide Number Placeholder 6"/>
          <p:cNvSpPr>
            <a:spLocks noGrp="1"/>
          </p:cNvSpPr>
          <p:nvPr>
            <p:ph type="sldNum" sz="quarter" idx="4"/>
          </p:nvPr>
        </p:nvSpPr>
        <p:spPr>
          <a:xfrm>
            <a:off x="362812" y="6453507"/>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67CD8CB8-BFA1-1E4D-995B-BD2610BCEC2B}"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p:nvSpPr>
        <p:spPr bwMode="auto">
          <a:xfrm>
            <a:off x="11173148" y="6443869"/>
            <a:ext cx="641349"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32131383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transition>
    <p:fade/>
  </p:transition>
  <p:hf sldNum="0"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 name="Title Placeholder 1"/>
          <p:cNvSpPr>
            <a:spLocks noGrp="1"/>
          </p:cNvSpPr>
          <p:nvPr>
            <p:ph type="title"/>
          </p:nvPr>
        </p:nvSpPr>
        <p:spPr>
          <a:xfrm>
            <a:off x="874600" y="434359"/>
            <a:ext cx="10786533" cy="575094"/>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660DD92-5D9D-4238-BF67-6040D2FADDA5}" type="datetime1">
              <a:rPr lang="en-US" smtClean="0"/>
              <a:t>5/12/21</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BHHI update December 13, 2019</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1">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7425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ransition>
    <p:fade/>
  </p:transition>
  <p:hf sldNum="0"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524007" y="1221304"/>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000"/>
              <a:buFont typeface="Century Gothic"/>
              <a:buNone/>
            </a:pPr>
            <a:br>
              <a:rPr lang="en-US" sz="3000">
                <a:latin typeface="Century Gothic"/>
                <a:ea typeface="Century Gothic"/>
                <a:cs typeface="Century Gothic"/>
                <a:sym typeface="Century Gothic"/>
              </a:rPr>
            </a:br>
            <a:endParaRPr/>
          </a:p>
        </p:txBody>
      </p:sp>
      <p:sp>
        <p:nvSpPr>
          <p:cNvPr id="70" name="Google Shape;70;p14"/>
          <p:cNvSpPr txBox="1"/>
          <p:nvPr/>
        </p:nvSpPr>
        <p:spPr>
          <a:xfrm>
            <a:off x="5361325" y="832600"/>
            <a:ext cx="5064000" cy="4882800"/>
          </a:xfrm>
          <a:prstGeom prst="rect">
            <a:avLst/>
          </a:prstGeom>
          <a:solidFill>
            <a:srgbClr val="D0E0E3"/>
          </a:solidFill>
          <a:ln>
            <a:noFill/>
          </a:ln>
        </p:spPr>
        <p:txBody>
          <a:bodyPr spcFirstLastPara="1" wrap="square" lIns="91425" tIns="91425" rIns="91425" bIns="91425" anchor="ctr" anchorCtr="0">
            <a:noAutofit/>
          </a:bodyPr>
          <a:lstStyle/>
          <a:p>
            <a:pPr marL="914400" lvl="0" indent="0" algn="l" rtl="0">
              <a:spcBef>
                <a:spcPts val="0"/>
              </a:spcBef>
              <a:spcAft>
                <a:spcPts val="0"/>
              </a:spcAft>
              <a:buNone/>
            </a:pPr>
            <a:r>
              <a:rPr lang="en-US" sz="3600" b="1">
                <a:solidFill>
                  <a:srgbClr val="695D46"/>
                </a:solidFill>
                <a:latin typeface="PT Sans Narrow"/>
                <a:ea typeface="PT Sans Narrow"/>
                <a:cs typeface="PT Sans Narrow"/>
                <a:sym typeface="PT Sans Narrow"/>
              </a:rPr>
              <a:t>Our City, Our Home </a:t>
            </a:r>
            <a:endParaRPr sz="3600" b="1">
              <a:solidFill>
                <a:srgbClr val="695D46"/>
              </a:solidFill>
              <a:latin typeface="PT Sans Narrow"/>
              <a:ea typeface="PT Sans Narrow"/>
              <a:cs typeface="PT Sans Narrow"/>
              <a:sym typeface="PT Sans Narrow"/>
            </a:endParaRPr>
          </a:p>
          <a:p>
            <a:pPr marL="457200" lvl="0" indent="457200" algn="l" rtl="0">
              <a:spcBef>
                <a:spcPts val="0"/>
              </a:spcBef>
              <a:spcAft>
                <a:spcPts val="0"/>
              </a:spcAft>
              <a:buNone/>
            </a:pPr>
            <a:r>
              <a:rPr lang="en-US" sz="3600" b="1">
                <a:solidFill>
                  <a:srgbClr val="695D46"/>
                </a:solidFill>
                <a:latin typeface="PT Sans Narrow"/>
                <a:ea typeface="PT Sans Narrow"/>
                <a:cs typeface="PT Sans Narrow"/>
                <a:sym typeface="PT Sans Narrow"/>
              </a:rPr>
              <a:t>Oversight Committee</a:t>
            </a:r>
            <a:endParaRPr sz="3600" b="1">
              <a:solidFill>
                <a:srgbClr val="695D46"/>
              </a:solidFill>
              <a:latin typeface="PT Sans Narrow"/>
              <a:ea typeface="PT Sans Narrow"/>
              <a:cs typeface="PT Sans Narrow"/>
              <a:sym typeface="PT Sans Narrow"/>
            </a:endParaRPr>
          </a:p>
          <a:p>
            <a:pPr marL="457200" lvl="0" indent="457200" algn="l" rtl="0">
              <a:spcBef>
                <a:spcPts val="0"/>
              </a:spcBef>
              <a:spcAft>
                <a:spcPts val="0"/>
              </a:spcAft>
              <a:buNone/>
            </a:pPr>
            <a:r>
              <a:rPr lang="en-US" sz="3500" b="1">
                <a:solidFill>
                  <a:srgbClr val="695D46"/>
                </a:solidFill>
                <a:latin typeface="PT Sans Narrow"/>
                <a:ea typeface="PT Sans Narrow"/>
                <a:cs typeface="PT Sans Narrow"/>
                <a:sym typeface="PT Sans Narrow"/>
              </a:rPr>
              <a:t>Investment Plan </a:t>
            </a:r>
            <a:endParaRPr sz="3500" b="1">
              <a:solidFill>
                <a:srgbClr val="695D46"/>
              </a:solidFill>
              <a:latin typeface="PT Sans Narrow"/>
              <a:ea typeface="PT Sans Narrow"/>
              <a:cs typeface="PT Sans Narrow"/>
              <a:sym typeface="PT Sans Narrow"/>
            </a:endParaRPr>
          </a:p>
          <a:p>
            <a:pPr marL="0" lvl="0" indent="0" algn="l" rtl="0">
              <a:spcBef>
                <a:spcPts val="0"/>
              </a:spcBef>
              <a:spcAft>
                <a:spcPts val="0"/>
              </a:spcAft>
              <a:buNone/>
            </a:pPr>
            <a:r>
              <a:rPr lang="en-US" sz="3500" b="1">
                <a:solidFill>
                  <a:srgbClr val="695D46"/>
                </a:solidFill>
                <a:latin typeface="PT Sans Narrow"/>
                <a:ea typeface="PT Sans Narrow"/>
                <a:cs typeface="PT Sans Narrow"/>
                <a:sym typeface="PT Sans Narrow"/>
              </a:rPr>
              <a:t>           </a:t>
            </a:r>
            <a:r>
              <a:rPr lang="en-US" sz="1600" b="1">
                <a:solidFill>
                  <a:srgbClr val="695D46"/>
                </a:solidFill>
                <a:latin typeface="PT Sans Narrow"/>
                <a:ea typeface="PT Sans Narrow"/>
                <a:cs typeface="PT Sans Narrow"/>
                <a:sym typeface="PT Sans Narrow"/>
              </a:rPr>
              <a:t>Fiscal Years 20-21, 21-22, 22-23</a:t>
            </a:r>
            <a:endParaRPr sz="1600" b="1">
              <a:solidFill>
                <a:srgbClr val="695D46"/>
              </a:solidFill>
              <a:latin typeface="PT Sans Narrow"/>
              <a:ea typeface="PT Sans Narrow"/>
              <a:cs typeface="PT Sans Narrow"/>
              <a:sym typeface="PT Sans Narrow"/>
            </a:endParaRPr>
          </a:p>
          <a:p>
            <a:pPr marL="0" lvl="0" indent="0" algn="ctr" rtl="0">
              <a:lnSpc>
                <a:spcPct val="120000"/>
              </a:lnSpc>
              <a:spcBef>
                <a:spcPts val="600"/>
              </a:spcBef>
              <a:spcAft>
                <a:spcPts val="0"/>
              </a:spcAft>
              <a:buNone/>
            </a:pPr>
            <a:r>
              <a:rPr lang="en-US" sz="1100" b="1">
                <a:solidFill>
                  <a:srgbClr val="695D46"/>
                </a:solidFill>
                <a:latin typeface="PT Sans Narrow"/>
                <a:ea typeface="PT Sans Narrow"/>
                <a:cs typeface="PT Sans Narrow"/>
                <a:sym typeface="PT Sans Narrow"/>
              </a:rPr>
              <a:t>			</a:t>
            </a:r>
            <a:endParaRPr sz="1100" b="1">
              <a:solidFill>
                <a:srgbClr val="695D46"/>
              </a:solidFill>
              <a:latin typeface="PT Sans Narrow"/>
              <a:ea typeface="PT Sans Narrow"/>
              <a:cs typeface="PT Sans Narrow"/>
              <a:sym typeface="PT Sans Narrow"/>
            </a:endParaRPr>
          </a:p>
          <a:p>
            <a:pPr marL="0" lvl="0" indent="0" algn="l" rtl="0">
              <a:lnSpc>
                <a:spcPct val="120000"/>
              </a:lnSpc>
              <a:spcBef>
                <a:spcPts val="600"/>
              </a:spcBef>
              <a:spcAft>
                <a:spcPts val="0"/>
              </a:spcAft>
              <a:buNone/>
            </a:pPr>
            <a:r>
              <a:rPr lang="en-US" sz="1300" b="1">
                <a:solidFill>
                  <a:srgbClr val="695D46"/>
                </a:solidFill>
                <a:latin typeface="PT Sans Narrow"/>
                <a:ea typeface="PT Sans Narrow"/>
                <a:cs typeface="PT Sans Narrow"/>
                <a:sym typeface="PT Sans Narrow"/>
              </a:rPr>
              <a:t> 				</a:t>
            </a:r>
            <a:r>
              <a:rPr lang="en-US" sz="1600" b="1">
                <a:solidFill>
                  <a:srgbClr val="695D46"/>
                </a:solidFill>
                <a:latin typeface="PT Sans Narrow"/>
                <a:ea typeface="PT Sans Narrow"/>
                <a:cs typeface="PT Sans Narrow"/>
                <a:sym typeface="PT Sans Narrow"/>
              </a:rPr>
              <a:t>May 18, 2021</a:t>
            </a:r>
            <a:endParaRPr sz="1600" b="1">
              <a:solidFill>
                <a:srgbClr val="695D46"/>
              </a:solidFill>
              <a:latin typeface="PT Sans Narrow"/>
              <a:ea typeface="PT Sans Narrow"/>
              <a:cs typeface="PT Sans Narrow"/>
              <a:sym typeface="PT Sans Narrow"/>
            </a:endParaRPr>
          </a:p>
        </p:txBody>
      </p:sp>
      <p:pic>
        <p:nvPicPr>
          <p:cNvPr id="71" name="Google Shape;71;p14"/>
          <p:cNvPicPr preferRelativeResize="0"/>
          <p:nvPr/>
        </p:nvPicPr>
        <p:blipFill>
          <a:blip r:embed="rId3">
            <a:alphaModFix/>
          </a:blip>
          <a:stretch>
            <a:fillRect/>
          </a:stretch>
        </p:blipFill>
        <p:spPr>
          <a:xfrm>
            <a:off x="705449" y="953350"/>
            <a:ext cx="4384350" cy="4761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31075" y="1689900"/>
            <a:ext cx="105156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6200">
              <a:latin typeface="PT Sans Narrow"/>
              <a:ea typeface="PT Sans Narrow"/>
              <a:cs typeface="PT Sans Narrow"/>
              <a:sym typeface="PT Sans Narrow"/>
            </a:endParaRPr>
          </a:p>
        </p:txBody>
      </p:sp>
      <p:sp>
        <p:nvSpPr>
          <p:cNvPr id="100" name="Google Shape;100;p18"/>
          <p:cNvSpPr txBox="1">
            <a:spLocks noGrp="1"/>
          </p:cNvSpPr>
          <p:nvPr>
            <p:ph type="body" idx="1"/>
          </p:nvPr>
        </p:nvSpPr>
        <p:spPr>
          <a:xfrm>
            <a:off x="5004575" y="743375"/>
            <a:ext cx="6585000" cy="5743800"/>
          </a:xfrm>
          <a:prstGeom prst="rect">
            <a:avLst/>
          </a:prstGeom>
        </p:spPr>
        <p:txBody>
          <a:bodyPr spcFirstLastPara="1" wrap="square" lIns="91425" tIns="45700" rIns="91425" bIns="45700" anchor="t" anchorCtr="0">
            <a:normAutofit fontScale="32500" lnSpcReduction="10000"/>
          </a:bodyPr>
          <a:lstStyle/>
          <a:p>
            <a:pPr marL="457200" lvl="0" indent="-349250" algn="l" rtl="0">
              <a:lnSpc>
                <a:spcPct val="150000"/>
              </a:lnSpc>
              <a:spcBef>
                <a:spcPts val="600"/>
              </a:spcBef>
              <a:spcAft>
                <a:spcPts val="0"/>
              </a:spcAft>
              <a:buClr>
                <a:schemeClr val="lt1"/>
              </a:buClr>
              <a:buSzPct val="100000"/>
              <a:buFont typeface="PT Sans Narrow"/>
              <a:buChar char="●"/>
            </a:pPr>
            <a:r>
              <a:rPr lang="en-US" sz="7600">
                <a:solidFill>
                  <a:schemeClr val="lt1"/>
                </a:solidFill>
                <a:latin typeface="PT Sans Narrow"/>
                <a:ea typeface="PT Sans Narrow"/>
                <a:cs typeface="PT Sans Narrow"/>
                <a:sym typeface="PT Sans Narrow"/>
              </a:rPr>
              <a:t>Conduct a comprehensive, inclusive, and transparent community member and City Department input process to </a:t>
            </a:r>
            <a:r>
              <a:rPr lang="en-US" sz="7600" b="1">
                <a:solidFill>
                  <a:schemeClr val="lt1"/>
                </a:solidFill>
                <a:latin typeface="PT Sans Narrow"/>
                <a:ea typeface="PT Sans Narrow"/>
                <a:cs typeface="PT Sans Narrow"/>
                <a:sym typeface="PT Sans Narrow"/>
              </a:rPr>
              <a:t>understand priorities of a wide range of stakeholders</a:t>
            </a:r>
            <a:r>
              <a:rPr lang="en-US" sz="7600">
                <a:solidFill>
                  <a:schemeClr val="lt1"/>
                </a:solidFill>
                <a:latin typeface="PT Sans Narrow"/>
                <a:ea typeface="PT Sans Narrow"/>
                <a:cs typeface="PT Sans Narrow"/>
                <a:sym typeface="PT Sans Narrow"/>
              </a:rPr>
              <a:t>.</a:t>
            </a:r>
            <a:endParaRPr sz="7600">
              <a:solidFill>
                <a:schemeClr val="lt1"/>
              </a:solidFill>
              <a:latin typeface="PT Sans Narrow"/>
              <a:ea typeface="PT Sans Narrow"/>
              <a:cs typeface="PT Sans Narrow"/>
              <a:sym typeface="PT Sans Narrow"/>
            </a:endParaRPr>
          </a:p>
          <a:p>
            <a:pPr marL="457200" lvl="0" indent="-349250" algn="l" rtl="0">
              <a:lnSpc>
                <a:spcPct val="150000"/>
              </a:lnSpc>
              <a:spcBef>
                <a:spcPts val="0"/>
              </a:spcBef>
              <a:spcAft>
                <a:spcPts val="0"/>
              </a:spcAft>
              <a:buClr>
                <a:schemeClr val="lt1"/>
              </a:buClr>
              <a:buSzPct val="100000"/>
              <a:buFont typeface="PT Sans Narrow"/>
              <a:buChar char="●"/>
            </a:pPr>
            <a:r>
              <a:rPr lang="en-US" sz="7600">
                <a:solidFill>
                  <a:schemeClr val="lt1"/>
                </a:solidFill>
                <a:latin typeface="PT Sans Narrow"/>
                <a:ea typeface="PT Sans Narrow"/>
                <a:cs typeface="PT Sans Narrow"/>
                <a:sym typeface="PT Sans Narrow"/>
              </a:rPr>
              <a:t>Seek out, listen, and be </a:t>
            </a:r>
            <a:r>
              <a:rPr lang="en-US" sz="7600" b="1">
                <a:solidFill>
                  <a:schemeClr val="lt1"/>
                </a:solidFill>
                <a:latin typeface="PT Sans Narrow"/>
                <a:ea typeface="PT Sans Narrow"/>
                <a:cs typeface="PT Sans Narrow"/>
                <a:sym typeface="PT Sans Narrow"/>
              </a:rPr>
              <a:t>guided by the experiences and voices of people with lived expertise </a:t>
            </a:r>
            <a:r>
              <a:rPr lang="en-US" sz="7600">
                <a:solidFill>
                  <a:schemeClr val="lt1"/>
                </a:solidFill>
                <a:latin typeface="PT Sans Narrow"/>
                <a:ea typeface="PT Sans Narrow"/>
                <a:cs typeface="PT Sans Narrow"/>
                <a:sym typeface="PT Sans Narrow"/>
              </a:rPr>
              <a:t>of homelessness and housing instability.</a:t>
            </a:r>
            <a:endParaRPr sz="7600">
              <a:solidFill>
                <a:schemeClr val="lt1"/>
              </a:solidFill>
              <a:latin typeface="PT Sans Narrow"/>
              <a:ea typeface="PT Sans Narrow"/>
              <a:cs typeface="PT Sans Narrow"/>
              <a:sym typeface="PT Sans Narrow"/>
            </a:endParaRPr>
          </a:p>
          <a:p>
            <a:pPr marL="457200" lvl="0" indent="-349250" algn="l" rtl="0">
              <a:lnSpc>
                <a:spcPct val="150000"/>
              </a:lnSpc>
              <a:spcBef>
                <a:spcPts val="0"/>
              </a:spcBef>
              <a:spcAft>
                <a:spcPts val="0"/>
              </a:spcAft>
              <a:buClr>
                <a:schemeClr val="lt1"/>
              </a:buClr>
              <a:buSzPct val="100000"/>
              <a:buFont typeface="PT Sans Narrow"/>
              <a:buChar char="●"/>
            </a:pPr>
            <a:r>
              <a:rPr lang="en-US" sz="7600">
                <a:solidFill>
                  <a:schemeClr val="lt1"/>
                </a:solidFill>
                <a:latin typeface="PT Sans Narrow"/>
                <a:ea typeface="PT Sans Narrow"/>
                <a:cs typeface="PT Sans Narrow"/>
                <a:sym typeface="PT Sans Narrow"/>
              </a:rPr>
              <a:t>Prioritize OCOH funds for the most strategic uses with consideration of how to most</a:t>
            </a:r>
            <a:r>
              <a:rPr lang="en-US" sz="7600" b="1">
                <a:solidFill>
                  <a:schemeClr val="lt1"/>
                </a:solidFill>
                <a:latin typeface="PT Sans Narrow"/>
                <a:ea typeface="PT Sans Narrow"/>
                <a:cs typeface="PT Sans Narrow"/>
                <a:sym typeface="PT Sans Narrow"/>
              </a:rPr>
              <a:t> effectively leverage</a:t>
            </a:r>
            <a:r>
              <a:rPr lang="en-US" sz="7600">
                <a:solidFill>
                  <a:schemeClr val="lt1"/>
                </a:solidFill>
                <a:latin typeface="PT Sans Narrow"/>
                <a:ea typeface="PT Sans Narrow"/>
                <a:cs typeface="PT Sans Narrow"/>
                <a:sym typeface="PT Sans Narrow"/>
              </a:rPr>
              <a:t> and fill gaps of other local, state, and federal funds.</a:t>
            </a:r>
            <a:endParaRPr sz="7600">
              <a:solidFill>
                <a:schemeClr val="lt1"/>
              </a:solidFill>
              <a:latin typeface="PT Sans Narrow"/>
              <a:ea typeface="PT Sans Narrow"/>
              <a:cs typeface="PT Sans Narrow"/>
              <a:sym typeface="PT Sans Narrow"/>
            </a:endParaRPr>
          </a:p>
          <a:p>
            <a:pPr marL="457200" lvl="0" indent="-349250" algn="l" rtl="0">
              <a:lnSpc>
                <a:spcPct val="150000"/>
              </a:lnSpc>
              <a:spcBef>
                <a:spcPts val="0"/>
              </a:spcBef>
              <a:spcAft>
                <a:spcPts val="0"/>
              </a:spcAft>
              <a:buClr>
                <a:schemeClr val="lt1"/>
              </a:buClr>
              <a:buSzPct val="100000"/>
              <a:buFont typeface="PT Sans Narrow"/>
              <a:buChar char="●"/>
            </a:pPr>
            <a:r>
              <a:rPr lang="en-US" sz="7600">
                <a:solidFill>
                  <a:schemeClr val="lt1"/>
                </a:solidFill>
                <a:latin typeface="PT Sans Narrow"/>
                <a:ea typeface="PT Sans Narrow"/>
                <a:cs typeface="PT Sans Narrow"/>
                <a:sym typeface="PT Sans Narrow"/>
              </a:rPr>
              <a:t>Develop and evaluate outcomes and benchmarks to </a:t>
            </a:r>
            <a:r>
              <a:rPr lang="en-US" sz="7600" b="1">
                <a:solidFill>
                  <a:schemeClr val="lt1"/>
                </a:solidFill>
                <a:latin typeface="PT Sans Narrow"/>
                <a:ea typeface="PT Sans Narrow"/>
                <a:cs typeface="PT Sans Narrow"/>
                <a:sym typeface="PT Sans Narrow"/>
              </a:rPr>
              <a:t>create transparency</a:t>
            </a:r>
            <a:r>
              <a:rPr lang="en-US" sz="7600">
                <a:solidFill>
                  <a:schemeClr val="lt1"/>
                </a:solidFill>
                <a:latin typeface="PT Sans Narrow"/>
                <a:ea typeface="PT Sans Narrow"/>
                <a:cs typeface="PT Sans Narrow"/>
                <a:sym typeface="PT Sans Narrow"/>
              </a:rPr>
              <a:t>.</a:t>
            </a:r>
            <a:endParaRPr sz="7600">
              <a:solidFill>
                <a:schemeClr val="lt1"/>
              </a:solidFill>
              <a:latin typeface="PT Sans Narrow"/>
              <a:ea typeface="PT Sans Narrow"/>
              <a:cs typeface="PT Sans Narrow"/>
              <a:sym typeface="PT Sans Narrow"/>
            </a:endParaRPr>
          </a:p>
          <a:p>
            <a:pPr marL="457200" lvl="0" indent="-349250" algn="l" rtl="0">
              <a:lnSpc>
                <a:spcPct val="150000"/>
              </a:lnSpc>
              <a:spcBef>
                <a:spcPts val="0"/>
              </a:spcBef>
              <a:spcAft>
                <a:spcPts val="0"/>
              </a:spcAft>
              <a:buClr>
                <a:schemeClr val="lt1"/>
              </a:buClr>
              <a:buSzPct val="100000"/>
              <a:buFont typeface="PT Sans Narrow"/>
              <a:buChar char="●"/>
            </a:pPr>
            <a:r>
              <a:rPr lang="en-US" sz="7600" b="1">
                <a:solidFill>
                  <a:schemeClr val="lt1"/>
                </a:solidFill>
                <a:latin typeface="PT Sans Narrow"/>
                <a:ea typeface="PT Sans Narrow"/>
                <a:cs typeface="PT Sans Narrow"/>
                <a:sym typeface="PT Sans Narrow"/>
              </a:rPr>
              <a:t>Communicate clearly and regularly to the public </a:t>
            </a:r>
            <a:r>
              <a:rPr lang="en-US" sz="7600">
                <a:solidFill>
                  <a:schemeClr val="lt1"/>
                </a:solidFill>
                <a:latin typeface="PT Sans Narrow"/>
                <a:ea typeface="PT Sans Narrow"/>
                <a:cs typeface="PT Sans Narrow"/>
                <a:sym typeface="PT Sans Narrow"/>
              </a:rPr>
              <a:t>about the Committee’s work and progress towards stated goals</a:t>
            </a:r>
            <a:endParaRPr sz="7600">
              <a:solidFill>
                <a:schemeClr val="lt1"/>
              </a:solidFill>
              <a:latin typeface="PT Sans Narrow"/>
              <a:ea typeface="PT Sans Narrow"/>
              <a:cs typeface="PT Sans Narrow"/>
              <a:sym typeface="PT Sans Narrow"/>
            </a:endParaRPr>
          </a:p>
        </p:txBody>
      </p:sp>
      <p:sp>
        <p:nvSpPr>
          <p:cNvPr id="101" name="Google Shape;101;p18"/>
          <p:cNvSpPr/>
          <p:nvPr/>
        </p:nvSpPr>
        <p:spPr>
          <a:xfrm>
            <a:off x="152825" y="743375"/>
            <a:ext cx="4450500" cy="4957500"/>
          </a:xfrm>
          <a:prstGeom prst="flowChartDelay">
            <a:avLst/>
          </a:prstGeom>
          <a:solidFill>
            <a:schemeClr val="lt2"/>
          </a:solidFill>
          <a:ln w="9525" cap="flat" cmpd="sng">
            <a:solidFill>
              <a:schemeClr val="dk2"/>
            </a:solidFill>
            <a:prstDash val="solid"/>
            <a:round/>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rgbClr val="C45911"/>
                </a:solidFill>
                <a:latin typeface="PT Sans Narrow"/>
                <a:ea typeface="PT Sans Narrow"/>
                <a:cs typeface="PT Sans Narrow"/>
                <a:sym typeface="PT Sans Narrow"/>
              </a:rPr>
              <a:t>OCOH Committee’s </a:t>
            </a:r>
            <a:endParaRPr sz="3600" b="1">
              <a:solidFill>
                <a:srgbClr val="C45911"/>
              </a:solidFill>
              <a:latin typeface="PT Sans Narrow"/>
              <a:ea typeface="PT Sans Narrow"/>
              <a:cs typeface="PT Sans Narrow"/>
              <a:sym typeface="PT Sans Narrow"/>
            </a:endParaRPr>
          </a:p>
          <a:p>
            <a:pPr marL="0" lvl="0" indent="0" algn="l" rtl="0">
              <a:spcBef>
                <a:spcPts val="0"/>
              </a:spcBef>
              <a:spcAft>
                <a:spcPts val="0"/>
              </a:spcAft>
              <a:buNone/>
            </a:pPr>
            <a:r>
              <a:rPr lang="en-US" sz="3600" b="1">
                <a:solidFill>
                  <a:srgbClr val="C45911"/>
                </a:solidFill>
                <a:latin typeface="PT Sans Narrow"/>
                <a:ea typeface="PT Sans Narrow"/>
                <a:cs typeface="PT Sans Narrow"/>
                <a:sym typeface="PT Sans Narrow"/>
              </a:rPr>
              <a:t>Vision, Values, and Strategic Intentions</a:t>
            </a:r>
            <a:endParaRPr sz="3600" b="1">
              <a:solidFill>
                <a:srgbClr val="C45911"/>
              </a:solidFill>
              <a:latin typeface="PT Sans Narrow"/>
              <a:ea typeface="PT Sans Narrow"/>
              <a:cs typeface="PT Sans Narrow"/>
              <a:sym typeface="PT Sans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760700" y="241700"/>
            <a:ext cx="11294400" cy="868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66666"/>
              <a:buFont typeface="Century Gothic"/>
              <a:buNone/>
            </a:pPr>
            <a:r>
              <a:rPr lang="en-US" sz="3000" b="1">
                <a:solidFill>
                  <a:srgbClr val="C45911"/>
                </a:solidFill>
                <a:latin typeface="Century Gothic"/>
                <a:ea typeface="Century Gothic"/>
                <a:cs typeface="Century Gothic"/>
                <a:sym typeface="Century Gothic"/>
              </a:rPr>
              <a:t>Strategic Alignment of this Investment Plan with Community Goals</a:t>
            </a:r>
            <a:endParaRPr sz="5400" b="1">
              <a:solidFill>
                <a:srgbClr val="C45911"/>
              </a:solidFill>
            </a:endParaRPr>
          </a:p>
        </p:txBody>
      </p:sp>
      <p:sp>
        <p:nvSpPr>
          <p:cNvPr id="107" name="Google Shape;107;p19"/>
          <p:cNvSpPr/>
          <p:nvPr/>
        </p:nvSpPr>
        <p:spPr>
          <a:xfrm>
            <a:off x="760700" y="883450"/>
            <a:ext cx="11111100" cy="569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r>
              <a:rPr lang="en-US" sz="1800" b="1" i="0" u="none" strike="noStrike" cap="none">
                <a:solidFill>
                  <a:schemeClr val="lt1"/>
                </a:solidFill>
                <a:latin typeface="PT Sans Narrow"/>
                <a:ea typeface="PT Sans Narrow"/>
                <a:cs typeface="PT Sans Narrow"/>
                <a:sym typeface="PT Sans Narrow"/>
              </a:rPr>
              <a:t>The</a:t>
            </a:r>
            <a:r>
              <a:rPr lang="en-US" sz="1800" b="1">
                <a:solidFill>
                  <a:schemeClr val="lt1"/>
                </a:solidFill>
                <a:latin typeface="PT Sans Narrow"/>
                <a:ea typeface="PT Sans Narrow"/>
                <a:cs typeface="PT Sans Narrow"/>
                <a:sym typeface="PT Sans Narrow"/>
              </a:rPr>
              <a:t>se strategic recommendations will support community imperatives, </a:t>
            </a:r>
            <a:r>
              <a:rPr lang="en-US" sz="1800" b="1" i="0" u="none" strike="noStrike" cap="none">
                <a:solidFill>
                  <a:schemeClr val="lt1"/>
                </a:solidFill>
                <a:latin typeface="PT Sans Narrow"/>
                <a:ea typeface="PT Sans Narrow"/>
                <a:cs typeface="PT Sans Narrow"/>
                <a:sym typeface="PT Sans Narrow"/>
              </a:rPr>
              <a:t>including goals from the Department of Homelessness and Supportive Housing’s Five-Year Strategic Framework, including:</a:t>
            </a:r>
            <a:endParaRPr sz="1800" b="1" i="0" u="none" strike="noStrike" cap="none">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914400" marR="0" lvl="0" indent="-342900" algn="l" rtl="0">
              <a:spcBef>
                <a:spcPts val="0"/>
              </a:spcBef>
              <a:spcAft>
                <a:spcPts val="0"/>
              </a:spcAft>
              <a:buClr>
                <a:schemeClr val="lt1"/>
              </a:buClr>
              <a:buSzPts val="1800"/>
              <a:buFont typeface="PT Sans Narrow"/>
              <a:buChar char="●"/>
            </a:pPr>
            <a:r>
              <a:rPr lang="en-US" sz="1800" b="1">
                <a:solidFill>
                  <a:schemeClr val="lt1"/>
                </a:solidFill>
                <a:latin typeface="PT Sans Narrow"/>
                <a:ea typeface="PT Sans Narrow"/>
                <a:cs typeface="PT Sans Narrow"/>
                <a:sym typeface="PT Sans Narrow"/>
              </a:rPr>
              <a:t>End family homelessness by December 2026 (Using expanded Prop C/SF/HUD McKinney Education definition)</a:t>
            </a:r>
            <a:endParaRPr sz="1800" b="1">
              <a:solidFill>
                <a:schemeClr val="lt1"/>
              </a:solidFill>
              <a:latin typeface="PT Sans Narrow"/>
              <a:ea typeface="PT Sans Narrow"/>
              <a:cs typeface="PT Sans Narrow"/>
              <a:sym typeface="PT Sans Narrow"/>
            </a:endParaRPr>
          </a:p>
          <a:p>
            <a:pPr marL="914400" marR="0" lvl="0" indent="-342900" algn="l" rtl="0">
              <a:spcBef>
                <a:spcPts val="1000"/>
              </a:spcBef>
              <a:spcAft>
                <a:spcPts val="0"/>
              </a:spcAft>
              <a:buClr>
                <a:schemeClr val="lt1"/>
              </a:buClr>
              <a:buSzPts val="1800"/>
              <a:buFont typeface="PT Sans Narrow"/>
              <a:buChar char="●"/>
            </a:pPr>
            <a:r>
              <a:rPr lang="en-US" sz="1800" b="1">
                <a:solidFill>
                  <a:schemeClr val="lt1"/>
                </a:solidFill>
                <a:latin typeface="PT Sans Narrow"/>
                <a:ea typeface="PT Sans Narrow"/>
                <a:cs typeface="PT Sans Narrow"/>
                <a:sym typeface="PT Sans Narrow"/>
              </a:rPr>
              <a:t>Reduce chronic homelessness by 50% by December 2022</a:t>
            </a:r>
            <a:endParaRPr sz="1800" b="1">
              <a:solidFill>
                <a:schemeClr val="lt1"/>
              </a:solidFill>
              <a:latin typeface="PT Sans Narrow"/>
              <a:ea typeface="PT Sans Narrow"/>
              <a:cs typeface="PT Sans Narrow"/>
              <a:sym typeface="PT Sans Narrow"/>
            </a:endParaRPr>
          </a:p>
          <a:p>
            <a:pPr marL="914400" marR="0" lvl="0" indent="-342900" algn="l" rtl="0">
              <a:spcBef>
                <a:spcPts val="1000"/>
              </a:spcBef>
              <a:spcAft>
                <a:spcPts val="0"/>
              </a:spcAft>
              <a:buClr>
                <a:schemeClr val="lt1"/>
              </a:buClr>
              <a:buSzPts val="1800"/>
              <a:buFont typeface="PT Sans Narrow"/>
              <a:buChar char="●"/>
            </a:pPr>
            <a:r>
              <a:rPr lang="en-US" sz="1800" b="1">
                <a:solidFill>
                  <a:schemeClr val="lt1"/>
                </a:solidFill>
                <a:latin typeface="PT Sans Narrow"/>
                <a:ea typeface="PT Sans Narrow"/>
                <a:cs typeface="PT Sans Narrow"/>
                <a:sym typeface="PT Sans Narrow"/>
              </a:rPr>
              <a:t>Reduce youth homelessness by 50% by December 2022</a:t>
            </a:r>
            <a:endParaRPr sz="1800" b="1">
              <a:solidFill>
                <a:schemeClr val="lt1"/>
              </a:solidFill>
              <a:latin typeface="PT Sans Narrow"/>
              <a:ea typeface="PT Sans Narrow"/>
              <a:cs typeface="PT Sans Narrow"/>
              <a:sym typeface="PT Sans Narrow"/>
            </a:endParaRPr>
          </a:p>
          <a:p>
            <a:pPr marL="0" marR="0" lvl="0" indent="0" algn="l" rtl="0">
              <a:spcBef>
                <a:spcPts val="1000"/>
              </a:spcBef>
              <a:spcAft>
                <a:spcPts val="0"/>
              </a:spcAft>
              <a:buNone/>
            </a:pPr>
            <a:endParaRPr sz="1800" b="1">
              <a:solidFill>
                <a:schemeClr val="lt1"/>
              </a:solidFill>
              <a:latin typeface="PT Sans Narrow"/>
              <a:ea typeface="PT Sans Narrow"/>
              <a:cs typeface="PT Sans Narrow"/>
              <a:sym typeface="PT Sans Narrow"/>
            </a:endParaRPr>
          </a:p>
          <a:p>
            <a:pPr marL="0" marR="0" lvl="0" indent="0" algn="l" rtl="0">
              <a:spcBef>
                <a:spcPts val="600"/>
              </a:spcBef>
              <a:spcAft>
                <a:spcPts val="0"/>
              </a:spcAft>
              <a:buNone/>
            </a:pPr>
            <a:r>
              <a:rPr lang="en-US" sz="1800" b="1">
                <a:solidFill>
                  <a:schemeClr val="lt1"/>
                </a:solidFill>
                <a:latin typeface="PT Sans Narrow"/>
                <a:ea typeface="PT Sans Narrow"/>
                <a:cs typeface="PT Sans Narrow"/>
                <a:sym typeface="PT Sans Narrow"/>
              </a:rPr>
              <a:t>The recommendations will also:</a:t>
            </a:r>
            <a:endParaRPr sz="1800" b="1">
              <a:solidFill>
                <a:schemeClr val="lt1"/>
              </a:solidFill>
              <a:latin typeface="PT Sans Narrow"/>
              <a:ea typeface="PT Sans Narrow"/>
              <a:cs typeface="PT Sans Narrow"/>
              <a:sym typeface="PT Sans Narrow"/>
            </a:endParaRPr>
          </a:p>
          <a:p>
            <a:pPr marL="0" lvl="0" indent="0" algn="l" rtl="0">
              <a:lnSpc>
                <a:spcPct val="115000"/>
              </a:lnSpc>
              <a:spcBef>
                <a:spcPts val="600"/>
              </a:spcBef>
              <a:spcAft>
                <a:spcPts val="0"/>
              </a:spcAft>
              <a:buNone/>
            </a:pPr>
            <a:endParaRPr sz="1300" b="1">
              <a:solidFill>
                <a:schemeClr val="lt1"/>
              </a:solidFill>
              <a:latin typeface="PT Sans Narrow"/>
              <a:ea typeface="PT Sans Narrow"/>
              <a:cs typeface="PT Sans Narrow"/>
              <a:sym typeface="PT Sans Narrow"/>
            </a:endParaRPr>
          </a:p>
          <a:p>
            <a:pPr marL="914400" lvl="0" indent="-330200" algn="l" rtl="0">
              <a:lnSpc>
                <a:spcPct val="100000"/>
              </a:lnSpc>
              <a:spcBef>
                <a:spcPts val="1000"/>
              </a:spcBef>
              <a:spcAft>
                <a:spcPts val="0"/>
              </a:spcAft>
              <a:buClr>
                <a:schemeClr val="lt1"/>
              </a:buClr>
              <a:buSzPts val="1600"/>
              <a:buFont typeface="Century Gothic"/>
              <a:buChar char="●"/>
            </a:pPr>
            <a:r>
              <a:rPr lang="en-US" sz="1800" b="1">
                <a:solidFill>
                  <a:schemeClr val="lt1"/>
                </a:solidFill>
                <a:latin typeface="PT Sans Narrow"/>
                <a:ea typeface="PT Sans Narrow"/>
                <a:cs typeface="PT Sans Narrow"/>
                <a:sym typeface="PT Sans Narrow"/>
              </a:rPr>
              <a:t>Support progress toward the Mental Health Reform performance metric of increasing number of people placed into permanent supportive housing or other long-term placements.</a:t>
            </a:r>
            <a:endParaRPr sz="1800" b="1">
              <a:solidFill>
                <a:schemeClr val="lt1"/>
              </a:solidFill>
              <a:latin typeface="PT Sans Narrow"/>
              <a:ea typeface="PT Sans Narrow"/>
              <a:cs typeface="PT Sans Narrow"/>
              <a:sym typeface="PT Sans Narrow"/>
            </a:endParaRPr>
          </a:p>
          <a:p>
            <a:pPr marL="914400" lvl="0" indent="-342900" algn="l" rtl="0">
              <a:lnSpc>
                <a:spcPct val="100000"/>
              </a:lnSpc>
              <a:spcBef>
                <a:spcPts val="1000"/>
              </a:spcBef>
              <a:spcAft>
                <a:spcPts val="0"/>
              </a:spcAft>
              <a:buClr>
                <a:schemeClr val="lt1"/>
              </a:buClr>
              <a:buSzPts val="1800"/>
              <a:buFont typeface="Century Gothic"/>
              <a:buChar char="●"/>
            </a:pPr>
            <a:r>
              <a:rPr lang="en-US" sz="1800" b="1">
                <a:solidFill>
                  <a:schemeClr val="lt1"/>
                </a:solidFill>
                <a:latin typeface="PT Sans Narrow"/>
                <a:ea typeface="PT Sans Narrow"/>
                <a:cs typeface="PT Sans Narrow"/>
                <a:sym typeface="PT Sans Narrow"/>
              </a:rPr>
              <a:t>Respond to the survey results highlighted in the “Stop the Revolving Door” report which emphasize the importance of quality permanent housing for ending homelessness and of supporting people’s treatment and services goals.</a:t>
            </a:r>
            <a:endParaRPr sz="1800" b="1">
              <a:solidFill>
                <a:schemeClr val="lt1"/>
              </a:solidFill>
              <a:latin typeface="PT Sans Narrow"/>
              <a:ea typeface="PT Sans Narrow"/>
              <a:cs typeface="PT Sans Narrow"/>
              <a:sym typeface="PT Sans Narrow"/>
            </a:endParaRPr>
          </a:p>
          <a:p>
            <a:pPr marL="914400" lvl="0" indent="-342900" algn="l" rtl="0">
              <a:lnSpc>
                <a:spcPct val="100000"/>
              </a:lnSpc>
              <a:spcBef>
                <a:spcPts val="1000"/>
              </a:spcBef>
              <a:spcAft>
                <a:spcPts val="0"/>
              </a:spcAft>
              <a:buClr>
                <a:schemeClr val="lt1"/>
              </a:buClr>
              <a:buSzPts val="1800"/>
              <a:buFont typeface="Century Gothic"/>
              <a:buChar char="●"/>
            </a:pPr>
            <a:r>
              <a:rPr lang="en-US" sz="1800" b="1">
                <a:solidFill>
                  <a:schemeClr val="lt1"/>
                </a:solidFill>
                <a:latin typeface="PT Sans Narrow"/>
                <a:ea typeface="PT Sans Narrow"/>
                <a:cs typeface="PT Sans Narrow"/>
                <a:sym typeface="PT Sans Narrow"/>
              </a:rPr>
              <a:t>Align with the focus on permanent housing exits within the SIP Rehousing Plan and Mayor’s Homelessness Recovery Plan.</a:t>
            </a:r>
            <a:endParaRPr sz="1800" b="1">
              <a:solidFill>
                <a:schemeClr val="lt1"/>
              </a:solidFill>
              <a:latin typeface="PT Sans Narrow"/>
              <a:ea typeface="PT Sans Narrow"/>
              <a:cs typeface="PT Sans Narrow"/>
              <a:sym typeface="PT Sans Narrow"/>
            </a:endParaRPr>
          </a:p>
          <a:p>
            <a:pPr marL="914400" marR="0" lvl="0" indent="0" algn="l" rtl="0">
              <a:lnSpc>
                <a:spcPct val="100000"/>
              </a:lnSpc>
              <a:spcBef>
                <a:spcPts val="1000"/>
              </a:spcBef>
              <a:spcAft>
                <a:spcPts val="0"/>
              </a:spcAft>
              <a:buNone/>
            </a:pP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3000" b="1">
                <a:solidFill>
                  <a:schemeClr val="accent1"/>
                </a:solidFill>
                <a:latin typeface="PT Sans Narrow"/>
                <a:ea typeface="PT Sans Narrow"/>
                <a:cs typeface="PT Sans Narrow"/>
                <a:sym typeface="PT Sans Narrow"/>
              </a:rPr>
              <a:t>Development of The Investment Plan</a:t>
            </a:r>
            <a:endParaRPr sz="3000" b="1">
              <a:solidFill>
                <a:schemeClr val="accent1"/>
              </a:solidFill>
              <a:latin typeface="PT Sans Narrow"/>
              <a:ea typeface="PT Sans Narrow"/>
              <a:cs typeface="PT Sans Narrow"/>
              <a:sym typeface="PT Sans Narrow"/>
            </a:endParaRPr>
          </a:p>
        </p:txBody>
      </p:sp>
      <p:sp>
        <p:nvSpPr>
          <p:cNvPr id="113" name="Google Shape;113;p20"/>
          <p:cNvSpPr/>
          <p:nvPr/>
        </p:nvSpPr>
        <p:spPr>
          <a:xfrm>
            <a:off x="838200" y="1204850"/>
            <a:ext cx="9805200" cy="231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a:solidFill>
                <a:schemeClr val="lt1"/>
              </a:solidFill>
              <a:latin typeface="PT Sans Narrow"/>
              <a:ea typeface="PT Sans Narrow"/>
              <a:cs typeface="PT Sans Narrow"/>
              <a:sym typeface="PT Sans Narrow"/>
            </a:endParaRPr>
          </a:p>
          <a:p>
            <a:pPr marL="285750" marR="0" lvl="0" indent="-298450" algn="l" rtl="0">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Extensive involvement of OCOH Committee members serving as liaisons for each of the expenditure categories, supported by Tipping Point Community and Matthew Doherty Consulting</a:t>
            </a:r>
            <a:endParaRPr sz="1800">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endParaRPr sz="600">
              <a:solidFill>
                <a:schemeClr val="lt1"/>
              </a:solidFill>
              <a:latin typeface="PT Sans Narrow"/>
              <a:ea typeface="PT Sans Narrow"/>
              <a:cs typeface="PT Sans Narrow"/>
              <a:sym typeface="PT Sans Narrow"/>
            </a:endParaRPr>
          </a:p>
          <a:p>
            <a:pPr marL="285750" marR="0" lvl="0" indent="-298450" algn="l" rtl="0">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Close coordination and communication between Committee members and representatives from City Departments to discuss priorities, proposals, and recommendations</a:t>
            </a:r>
            <a:endParaRPr sz="1800">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600">
              <a:solidFill>
                <a:schemeClr val="lt1"/>
              </a:solidFill>
              <a:latin typeface="PT Sans Narrow"/>
              <a:ea typeface="PT Sans Narrow"/>
              <a:cs typeface="PT Sans Narrow"/>
              <a:sym typeface="PT Sans Narrow"/>
            </a:endParaRPr>
          </a:p>
          <a:p>
            <a:pPr marL="285750" marR="0" lvl="0" indent="-298450" algn="l" rtl="0">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A robust community engagement process</a:t>
            </a:r>
            <a:endParaRPr sz="1800">
              <a:solidFill>
                <a:schemeClr val="lt1"/>
              </a:solidFill>
              <a:latin typeface="PT Sans Narrow"/>
              <a:ea typeface="PT Sans Narrow"/>
              <a:cs typeface="PT Sans Narrow"/>
              <a:sym typeface="PT Sans Narrow"/>
            </a:endParaRPr>
          </a:p>
        </p:txBody>
      </p:sp>
      <p:pic>
        <p:nvPicPr>
          <p:cNvPr id="114" name="Google Shape;114;p20"/>
          <p:cNvPicPr preferRelativeResize="0"/>
          <p:nvPr/>
        </p:nvPicPr>
        <p:blipFill>
          <a:blip r:embed="rId3">
            <a:alphaModFix/>
          </a:blip>
          <a:stretch>
            <a:fillRect/>
          </a:stretch>
        </p:blipFill>
        <p:spPr>
          <a:xfrm>
            <a:off x="838200" y="3275447"/>
            <a:ext cx="4389875" cy="3384277"/>
          </a:xfrm>
          <a:prstGeom prst="rect">
            <a:avLst/>
          </a:prstGeom>
          <a:noFill/>
          <a:ln>
            <a:noFill/>
          </a:ln>
        </p:spPr>
      </p:pic>
      <p:pic>
        <p:nvPicPr>
          <p:cNvPr id="115" name="Google Shape;115;p20"/>
          <p:cNvPicPr preferRelativeResize="0"/>
          <p:nvPr/>
        </p:nvPicPr>
        <p:blipFill>
          <a:blip r:embed="rId4">
            <a:alphaModFix/>
          </a:blip>
          <a:stretch>
            <a:fillRect/>
          </a:stretch>
        </p:blipFill>
        <p:spPr>
          <a:xfrm rot="-5400000">
            <a:off x="6387575" y="2358475"/>
            <a:ext cx="3402025" cy="5245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415650" y="4079925"/>
            <a:ext cx="11360700" cy="23682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990"/>
              <a:buNone/>
            </a:pPr>
            <a:r>
              <a:rPr lang="en-US" sz="12285" b="1">
                <a:latin typeface="PT Sans Narrow"/>
                <a:ea typeface="PT Sans Narrow"/>
                <a:cs typeface="PT Sans Narrow"/>
                <a:sym typeface="PT Sans Narrow"/>
              </a:rPr>
              <a:t>800</a:t>
            </a:r>
            <a:r>
              <a:rPr lang="en-US" sz="17100"/>
              <a:t> </a:t>
            </a:r>
            <a:r>
              <a:rPr lang="en-US" sz="12285" b="1">
                <a:latin typeface="PT Sans Narrow"/>
                <a:ea typeface="PT Sans Narrow"/>
                <a:cs typeface="PT Sans Narrow"/>
                <a:sym typeface="PT Sans Narrow"/>
              </a:rPr>
              <a:t>participants</a:t>
            </a:r>
            <a:endParaRPr sz="12285" b="1">
              <a:latin typeface="PT Sans Narrow"/>
              <a:ea typeface="PT Sans Narrow"/>
              <a:cs typeface="PT Sans Narrow"/>
              <a:sym typeface="PT Sans Narrow"/>
            </a:endParaRPr>
          </a:p>
        </p:txBody>
      </p:sp>
      <p:sp>
        <p:nvSpPr>
          <p:cNvPr id="122" name="Google Shape;122;p21"/>
          <p:cNvSpPr txBox="1"/>
          <p:nvPr/>
        </p:nvSpPr>
        <p:spPr>
          <a:xfrm>
            <a:off x="535750" y="691650"/>
            <a:ext cx="10299600" cy="3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b="1">
                <a:solidFill>
                  <a:schemeClr val="dk2"/>
                </a:solidFill>
                <a:latin typeface="PT Sans Narrow"/>
                <a:ea typeface="PT Sans Narrow"/>
                <a:cs typeface="PT Sans Narrow"/>
                <a:sym typeface="PT Sans Narrow"/>
              </a:rPr>
              <a:t>Community Engagement Process</a:t>
            </a:r>
            <a:endParaRPr sz="3400" b="1">
              <a:solidFill>
                <a:schemeClr val="dk2"/>
              </a:solidFill>
              <a:latin typeface="PT Sans Narrow"/>
              <a:ea typeface="PT Sans Narrow"/>
              <a:cs typeface="PT Sans Narrow"/>
              <a:sym typeface="PT Sans Narrow"/>
            </a:endParaRPr>
          </a:p>
          <a:p>
            <a:pPr marL="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0" lvl="0" indent="0" algn="l" rtl="0">
              <a:spcBef>
                <a:spcPts val="0"/>
              </a:spcBef>
              <a:spcAft>
                <a:spcPts val="0"/>
              </a:spcAft>
              <a:buNone/>
            </a:pPr>
            <a:r>
              <a:rPr lang="en-US" sz="2000" b="1">
                <a:solidFill>
                  <a:schemeClr val="lt1"/>
                </a:solidFill>
                <a:latin typeface="PT Sans Narrow"/>
                <a:ea typeface="PT Sans Narrow"/>
                <a:cs typeface="PT Sans Narrow"/>
                <a:sym typeface="PT Sans Narrow"/>
              </a:rPr>
              <a:t>17 listening sessions plus 3 community-wide stakeholder sessions</a:t>
            </a:r>
            <a:endParaRPr sz="2000" b="1">
              <a:solidFill>
                <a:schemeClr val="lt1"/>
              </a:solidFill>
              <a:latin typeface="PT Sans Narrow"/>
              <a:ea typeface="PT Sans Narrow"/>
              <a:cs typeface="PT Sans Narrow"/>
              <a:sym typeface="PT Sans Narrow"/>
            </a:endParaRPr>
          </a:p>
          <a:p>
            <a:pPr marL="0" lvl="0" indent="0" algn="l" rtl="0">
              <a:spcBef>
                <a:spcPts val="0"/>
              </a:spcBef>
              <a:spcAft>
                <a:spcPts val="0"/>
              </a:spcAft>
              <a:buNone/>
            </a:pPr>
            <a:endParaRPr sz="1600" b="1">
              <a:solidFill>
                <a:schemeClr val="lt1"/>
              </a:solidFill>
              <a:latin typeface="PT Sans Narrow"/>
              <a:ea typeface="PT Sans Narrow"/>
              <a:cs typeface="PT Sans Narrow"/>
              <a:sym typeface="PT Sans Narrow"/>
            </a:endParaRPr>
          </a:p>
          <a:p>
            <a:pPr marL="457200" lvl="0" indent="-361950" algn="l" rtl="0">
              <a:spcBef>
                <a:spcPts val="0"/>
              </a:spcBef>
              <a:spcAft>
                <a:spcPts val="0"/>
              </a:spcAft>
              <a:buClr>
                <a:schemeClr val="lt1"/>
              </a:buClr>
              <a:buSzPts val="2100"/>
              <a:buFont typeface="PT Sans Narrow"/>
              <a:buChar char="●"/>
            </a:pPr>
            <a:r>
              <a:rPr lang="en-US" sz="2100">
                <a:solidFill>
                  <a:schemeClr val="lt1"/>
                </a:solidFill>
                <a:latin typeface="PT Sans Narrow"/>
                <a:ea typeface="PT Sans Narrow"/>
                <a:cs typeface="PT Sans Narrow"/>
                <a:sym typeface="PT Sans Narrow"/>
              </a:rPr>
              <a:t>Dedicated listening sessions for people with lived experience of homelessness, including unhoused families (with interpreters), pregnant and parenting women, survivors of DV, criminal-justice involved people, and veterans</a:t>
            </a:r>
            <a:endParaRPr sz="2100">
              <a:solidFill>
                <a:schemeClr val="lt1"/>
              </a:solidFill>
              <a:latin typeface="PT Sans Narrow"/>
              <a:ea typeface="PT Sans Narrow"/>
              <a:cs typeface="PT Sans Narrow"/>
              <a:sym typeface="PT Sans Narrow"/>
            </a:endParaRPr>
          </a:p>
          <a:p>
            <a:pPr marL="0" lvl="0" indent="0" algn="l" rtl="0">
              <a:spcBef>
                <a:spcPts val="0"/>
              </a:spcBef>
              <a:spcAft>
                <a:spcPts val="0"/>
              </a:spcAft>
              <a:buNone/>
            </a:pPr>
            <a:endParaRPr sz="2100">
              <a:solidFill>
                <a:schemeClr val="lt1"/>
              </a:solidFill>
              <a:latin typeface="PT Sans Narrow"/>
              <a:ea typeface="PT Sans Narrow"/>
              <a:cs typeface="PT Sans Narrow"/>
              <a:sym typeface="PT Sans Narrow"/>
            </a:endParaRPr>
          </a:p>
          <a:p>
            <a:pPr marL="457200" lvl="0" indent="-361950" algn="l" rtl="0">
              <a:spcBef>
                <a:spcPts val="0"/>
              </a:spcBef>
              <a:spcAft>
                <a:spcPts val="0"/>
              </a:spcAft>
              <a:buClr>
                <a:schemeClr val="lt1"/>
              </a:buClr>
              <a:buSzPts val="2100"/>
              <a:buFont typeface="PT Sans Narrow"/>
              <a:buChar char="●"/>
            </a:pPr>
            <a:r>
              <a:rPr lang="en-US" sz="2100">
                <a:solidFill>
                  <a:schemeClr val="lt1"/>
                </a:solidFill>
                <a:latin typeface="PT Sans Narrow"/>
                <a:ea typeface="PT Sans Narrow"/>
                <a:cs typeface="PT Sans Narrow"/>
                <a:sym typeface="PT Sans Narrow"/>
              </a:rPr>
              <a:t>GLIDE event with surveys and priority-voting for people with lived experience (250 survey respondents)</a:t>
            </a:r>
            <a:endParaRPr sz="1600">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6"/>
        <p:cNvGrpSpPr/>
        <p:nvPr/>
      </p:nvGrpSpPr>
      <p:grpSpPr>
        <a:xfrm>
          <a:off x="0" y="0"/>
          <a:ext cx="0" cy="0"/>
          <a:chOff x="0" y="0"/>
          <a:chExt cx="0" cy="0"/>
        </a:xfrm>
      </p:grpSpPr>
      <p:pic>
        <p:nvPicPr>
          <p:cNvPr id="127" name="Google Shape;127;p22"/>
          <p:cNvPicPr preferRelativeResize="0"/>
          <p:nvPr/>
        </p:nvPicPr>
        <p:blipFill rotWithShape="1">
          <a:blip r:embed="rId3">
            <a:alphaModFix/>
          </a:blip>
          <a:srcRect/>
          <a:stretch/>
        </p:blipFill>
        <p:spPr>
          <a:xfrm>
            <a:off x="4065526" y="1418388"/>
            <a:ext cx="7915396" cy="4972356"/>
          </a:xfrm>
          <a:prstGeom prst="rect">
            <a:avLst/>
          </a:prstGeom>
          <a:noFill/>
          <a:ln>
            <a:noFill/>
          </a:ln>
        </p:spPr>
      </p:pic>
      <p:sp>
        <p:nvSpPr>
          <p:cNvPr id="128" name="Google Shape;128;p22"/>
          <p:cNvSpPr txBox="1">
            <a:spLocks noGrp="1"/>
          </p:cNvSpPr>
          <p:nvPr>
            <p:ph type="title"/>
          </p:nvPr>
        </p:nvSpPr>
        <p:spPr>
          <a:xfrm>
            <a:off x="838200" y="4"/>
            <a:ext cx="10515600" cy="169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3400" b="1">
                <a:solidFill>
                  <a:srgbClr val="888888"/>
                </a:solidFill>
                <a:latin typeface="PT Sans Narrow"/>
                <a:ea typeface="PT Sans Narrow"/>
                <a:cs typeface="PT Sans Narrow"/>
                <a:sym typeface="PT Sans Narrow"/>
              </a:rPr>
              <a:t>Community Engagement Process</a:t>
            </a:r>
            <a:endParaRPr sz="3400" b="1">
              <a:solidFill>
                <a:srgbClr val="888888"/>
              </a:solidFill>
              <a:latin typeface="PT Sans Narrow"/>
              <a:ea typeface="PT Sans Narrow"/>
              <a:cs typeface="PT Sans Narrow"/>
              <a:sym typeface="PT Sans Narrow"/>
            </a:endParaRPr>
          </a:p>
        </p:txBody>
      </p:sp>
      <p:sp>
        <p:nvSpPr>
          <p:cNvPr id="129" name="Google Shape;129;p22"/>
          <p:cNvSpPr/>
          <p:nvPr/>
        </p:nvSpPr>
        <p:spPr>
          <a:xfrm>
            <a:off x="431100" y="3208725"/>
            <a:ext cx="3501000" cy="139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200">
                <a:solidFill>
                  <a:schemeClr val="lt1"/>
                </a:solidFill>
                <a:latin typeface="PT Sans Narrow"/>
                <a:ea typeface="PT Sans Narrow"/>
                <a:cs typeface="PT Sans Narrow"/>
                <a:sym typeface="PT Sans Narrow"/>
              </a:rPr>
              <a:t>What were the </a:t>
            </a:r>
            <a:r>
              <a:rPr lang="en-US" sz="2200" b="1">
                <a:solidFill>
                  <a:schemeClr val="lt1"/>
                </a:solidFill>
                <a:latin typeface="PT Sans Narrow"/>
                <a:ea typeface="PT Sans Narrow"/>
                <a:cs typeface="PT Sans Narrow"/>
                <a:sym typeface="PT Sans Narrow"/>
              </a:rPr>
              <a:t>top barriers</a:t>
            </a:r>
            <a:r>
              <a:rPr lang="en-US" sz="2200">
                <a:solidFill>
                  <a:schemeClr val="lt1"/>
                </a:solidFill>
                <a:latin typeface="PT Sans Narrow"/>
                <a:ea typeface="PT Sans Narrow"/>
                <a:cs typeface="PT Sans Narrow"/>
                <a:sym typeface="PT Sans Narrow"/>
              </a:rPr>
              <a:t> cited across all listening sessions?</a:t>
            </a:r>
            <a:endParaRPr sz="1800">
              <a:solidFill>
                <a:schemeClr val="lt1"/>
              </a:solidFill>
              <a:latin typeface="PT Sans Narrow"/>
              <a:ea typeface="PT Sans Narrow"/>
              <a:cs typeface="PT Sans Narrow"/>
              <a:sym typeface="PT Sans Narrow"/>
            </a:endParaRPr>
          </a:p>
          <a:p>
            <a:pPr marL="0" marR="0" lvl="0" indent="0" algn="ctr" rtl="0">
              <a:spcBef>
                <a:spcPts val="0"/>
              </a:spcBef>
              <a:spcAft>
                <a:spcPts val="0"/>
              </a:spcAft>
              <a:buNone/>
            </a:pPr>
            <a:endParaRPr sz="1800">
              <a:solidFill>
                <a:schemeClr val="dk1"/>
              </a:solidFill>
              <a:latin typeface="PT Sans Narrow"/>
              <a:ea typeface="PT Sans Narrow"/>
              <a:cs typeface="PT Sans Narrow"/>
              <a:sym typeface="PT Sans Narrow"/>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996176" y="374073"/>
            <a:ext cx="10515600" cy="6412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3400" b="1">
                <a:solidFill>
                  <a:srgbClr val="888888"/>
                </a:solidFill>
                <a:latin typeface="PT Sans Narrow"/>
                <a:ea typeface="PT Sans Narrow"/>
                <a:cs typeface="PT Sans Narrow"/>
                <a:sym typeface="PT Sans Narrow"/>
              </a:rPr>
              <a:t>Community Engagement Process</a:t>
            </a:r>
            <a:endParaRPr sz="5800" b="1">
              <a:solidFill>
                <a:srgbClr val="888888"/>
              </a:solidFill>
              <a:latin typeface="PT Sans Narrow"/>
              <a:ea typeface="PT Sans Narrow"/>
              <a:cs typeface="PT Sans Narrow"/>
              <a:sym typeface="PT Sans Narrow"/>
            </a:endParaRPr>
          </a:p>
        </p:txBody>
      </p:sp>
      <p:sp>
        <p:nvSpPr>
          <p:cNvPr id="135" name="Google Shape;135;p23"/>
          <p:cNvSpPr/>
          <p:nvPr/>
        </p:nvSpPr>
        <p:spPr>
          <a:xfrm>
            <a:off x="996175" y="1109450"/>
            <a:ext cx="10199700" cy="519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PT Sans Narrow"/>
                <a:ea typeface="PT Sans Narrow"/>
                <a:cs typeface="PT Sans Narrow"/>
                <a:sym typeface="PT Sans Narrow"/>
              </a:rPr>
              <a:t>In addition to identifying challenges, the OCOH listening sessions resulted in dozens of recommendations across the OCOH funding priorities.. Notably, there was widespread agreement that the OCOH Committee should prioritize for funding:</a:t>
            </a:r>
            <a:endParaRPr sz="2000">
              <a:solidFill>
                <a:schemeClr val="lt1"/>
              </a:solidFill>
              <a:latin typeface="PT Sans Narrow"/>
              <a:ea typeface="PT Sans Narrow"/>
              <a:cs typeface="PT Sans Narrow"/>
              <a:sym typeface="PT Sans Narrow"/>
            </a:endParaRPr>
          </a:p>
          <a:p>
            <a:pPr marL="285750" marR="0" lvl="0" indent="-184150" algn="l" rtl="0">
              <a:lnSpc>
                <a:spcPct val="115000"/>
              </a:lnSpc>
              <a:spcBef>
                <a:spcPts val="600"/>
              </a:spcBef>
              <a:spcAft>
                <a:spcPts val="0"/>
              </a:spcAft>
              <a:buClr>
                <a:schemeClr val="dk1"/>
              </a:buClr>
              <a:buSzPts val="1600"/>
              <a:buFont typeface="Arial"/>
              <a:buNone/>
            </a:pPr>
            <a:endParaRPr sz="1800">
              <a:solidFill>
                <a:schemeClr val="lt1"/>
              </a:solidFill>
              <a:latin typeface="PT Sans Narrow"/>
              <a:ea typeface="PT Sans Narrow"/>
              <a:cs typeface="PT Sans Narrow"/>
              <a:sym typeface="PT Sans Narrow"/>
            </a:endParaRPr>
          </a:p>
          <a:p>
            <a:pPr marL="285750" marR="0" lvl="0" indent="-311150" algn="l" rtl="0">
              <a:lnSpc>
                <a:spcPct val="115000"/>
              </a:lnSpc>
              <a:spcBef>
                <a:spcPts val="600"/>
              </a:spcBef>
              <a:spcAft>
                <a:spcPts val="0"/>
              </a:spcAft>
              <a:buClr>
                <a:schemeClr val="lt1"/>
              </a:buClr>
              <a:buSzPts val="2000"/>
              <a:buFont typeface="PT Sans Narrow"/>
              <a:buChar char="•"/>
            </a:pPr>
            <a:r>
              <a:rPr lang="en-US" sz="2000" b="1">
                <a:solidFill>
                  <a:schemeClr val="lt1"/>
                </a:solidFill>
                <a:latin typeface="PT Sans Narrow"/>
                <a:ea typeface="PT Sans Narrow"/>
                <a:cs typeface="PT Sans Narrow"/>
                <a:sym typeface="PT Sans Narrow"/>
              </a:rPr>
              <a:t>Permanent housing solutions</a:t>
            </a:r>
            <a:endParaRPr sz="2000" b="1">
              <a:solidFill>
                <a:schemeClr val="lt1"/>
              </a:solidFill>
              <a:latin typeface="PT Sans Narrow"/>
              <a:ea typeface="PT Sans Narrow"/>
              <a:cs typeface="PT Sans Narrow"/>
              <a:sym typeface="PT Sans Narrow"/>
            </a:endParaRPr>
          </a:p>
          <a:p>
            <a:pPr marL="285750" marR="0" lvl="0" indent="-184150" algn="l" rtl="0">
              <a:lnSpc>
                <a:spcPct val="115000"/>
              </a:lnSpc>
              <a:spcBef>
                <a:spcPts val="600"/>
              </a:spcBef>
              <a:spcAft>
                <a:spcPts val="0"/>
              </a:spcAft>
              <a:buClr>
                <a:schemeClr val="dk1"/>
              </a:buClr>
              <a:buSzPts val="1600"/>
              <a:buFont typeface="Arial"/>
              <a:buNone/>
            </a:pPr>
            <a:endParaRPr sz="1600" b="1">
              <a:solidFill>
                <a:schemeClr val="lt1"/>
              </a:solidFill>
              <a:latin typeface="PT Sans Narrow"/>
              <a:ea typeface="PT Sans Narrow"/>
              <a:cs typeface="PT Sans Narrow"/>
              <a:sym typeface="PT Sans Narrow"/>
            </a:endParaRPr>
          </a:p>
          <a:p>
            <a:pPr marL="285750" marR="0" lvl="0" indent="-311150" algn="l" rtl="0">
              <a:lnSpc>
                <a:spcPct val="115000"/>
              </a:lnSpc>
              <a:spcBef>
                <a:spcPts val="600"/>
              </a:spcBef>
              <a:spcAft>
                <a:spcPts val="0"/>
              </a:spcAft>
              <a:buClr>
                <a:schemeClr val="lt1"/>
              </a:buClr>
              <a:buSzPts val="2000"/>
              <a:buFont typeface="PT Sans Narrow"/>
              <a:buChar char="•"/>
            </a:pPr>
            <a:r>
              <a:rPr lang="en-US" sz="2000" b="1">
                <a:solidFill>
                  <a:schemeClr val="lt1"/>
                </a:solidFill>
                <a:latin typeface="PT Sans Narrow"/>
                <a:ea typeface="PT Sans Narrow"/>
                <a:cs typeface="PT Sans Narrow"/>
                <a:sym typeface="PT Sans Narrow"/>
              </a:rPr>
              <a:t>A wider range of housing and prevention options that meet people where they are, not where we want or expect them to be</a:t>
            </a:r>
            <a:endParaRPr sz="1800" b="1">
              <a:solidFill>
                <a:schemeClr val="lt1"/>
              </a:solidFill>
              <a:latin typeface="PT Sans Narrow"/>
              <a:ea typeface="PT Sans Narrow"/>
              <a:cs typeface="PT Sans Narrow"/>
              <a:sym typeface="PT Sans Narrow"/>
            </a:endParaRPr>
          </a:p>
          <a:p>
            <a:pPr marL="285750" marR="0" lvl="0" indent="-184150" algn="l" rtl="0">
              <a:lnSpc>
                <a:spcPct val="115000"/>
              </a:lnSpc>
              <a:spcBef>
                <a:spcPts val="600"/>
              </a:spcBef>
              <a:spcAft>
                <a:spcPts val="0"/>
              </a:spcAft>
              <a:buClr>
                <a:schemeClr val="dk1"/>
              </a:buClr>
              <a:buSzPts val="1600"/>
              <a:buFont typeface="Arial"/>
              <a:buNone/>
            </a:pPr>
            <a:endParaRPr sz="1600" b="1">
              <a:solidFill>
                <a:schemeClr val="lt1"/>
              </a:solidFill>
              <a:latin typeface="PT Sans Narrow"/>
              <a:ea typeface="PT Sans Narrow"/>
              <a:cs typeface="PT Sans Narrow"/>
              <a:sym typeface="PT Sans Narrow"/>
            </a:endParaRPr>
          </a:p>
          <a:p>
            <a:pPr marL="285750" marR="0" lvl="0" indent="-311150" algn="l" rtl="0">
              <a:lnSpc>
                <a:spcPct val="115000"/>
              </a:lnSpc>
              <a:spcBef>
                <a:spcPts val="600"/>
              </a:spcBef>
              <a:spcAft>
                <a:spcPts val="0"/>
              </a:spcAft>
              <a:buClr>
                <a:schemeClr val="lt1"/>
              </a:buClr>
              <a:buSzPts val="2000"/>
              <a:buFont typeface="PT Sans Narrow"/>
              <a:buChar char="•"/>
            </a:pPr>
            <a:r>
              <a:rPr lang="en-US" sz="2000" b="1">
                <a:solidFill>
                  <a:schemeClr val="lt1"/>
                </a:solidFill>
                <a:latin typeface="PT Sans Narrow"/>
                <a:ea typeface="PT Sans Narrow"/>
                <a:cs typeface="PT Sans Narrow"/>
                <a:sym typeface="PT Sans Narrow"/>
              </a:rPr>
              <a:t>Interventions that are flexible in design and duration, and approaches are individualized to each household, in recognition that a one-size-fits-all approach does not work</a:t>
            </a:r>
            <a:endParaRPr sz="1800" b="1">
              <a:solidFill>
                <a:schemeClr val="lt1"/>
              </a:solidFill>
              <a:latin typeface="PT Sans Narrow"/>
              <a:ea typeface="PT Sans Narrow"/>
              <a:cs typeface="PT Sans Narrow"/>
              <a:sym typeface="PT Sans Narrow"/>
            </a:endParaRPr>
          </a:p>
          <a:p>
            <a:pPr marL="285750" marR="0" lvl="0" indent="-184150" algn="l" rtl="0">
              <a:lnSpc>
                <a:spcPct val="115000"/>
              </a:lnSpc>
              <a:spcBef>
                <a:spcPts val="600"/>
              </a:spcBef>
              <a:spcAft>
                <a:spcPts val="0"/>
              </a:spcAft>
              <a:buClr>
                <a:schemeClr val="dk1"/>
              </a:buClr>
              <a:buSzPts val="1600"/>
              <a:buFont typeface="Arial"/>
              <a:buNone/>
            </a:pPr>
            <a:endParaRPr sz="1600" b="1">
              <a:solidFill>
                <a:schemeClr val="lt1"/>
              </a:solidFill>
              <a:latin typeface="PT Sans Narrow"/>
              <a:ea typeface="PT Sans Narrow"/>
              <a:cs typeface="PT Sans Narrow"/>
              <a:sym typeface="PT Sans Narrow"/>
            </a:endParaRPr>
          </a:p>
          <a:p>
            <a:pPr marL="285750" marR="0" lvl="0" indent="-311150" algn="l" rtl="0">
              <a:lnSpc>
                <a:spcPct val="115000"/>
              </a:lnSpc>
              <a:spcBef>
                <a:spcPts val="600"/>
              </a:spcBef>
              <a:spcAft>
                <a:spcPts val="0"/>
              </a:spcAft>
              <a:buClr>
                <a:schemeClr val="lt1"/>
              </a:buClr>
              <a:buSzPts val="2000"/>
              <a:buFont typeface="PT Sans Narrow"/>
              <a:buChar char="•"/>
            </a:pPr>
            <a:r>
              <a:rPr lang="en-US" sz="2000" b="1">
                <a:solidFill>
                  <a:schemeClr val="lt1"/>
                </a:solidFill>
                <a:latin typeface="PT Sans Narrow"/>
                <a:ea typeface="PT Sans Narrow"/>
                <a:cs typeface="PT Sans Narrow"/>
                <a:sym typeface="PT Sans Narrow"/>
              </a:rPr>
              <a:t>Services that address the true needs of clients, particularly individuals with higher acuity or individuals who require only “light touch” services</a:t>
            </a:r>
            <a:endParaRPr sz="2000" b="1">
              <a:solidFill>
                <a:schemeClr val="lt1"/>
              </a:solidFill>
              <a:latin typeface="PT Sans Narrow"/>
              <a:ea typeface="PT Sans Narrow"/>
              <a:cs typeface="PT Sans Narrow"/>
              <a:sym typeface="PT Sans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838200" y="3755150"/>
            <a:ext cx="10515600" cy="281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endParaRPr sz="3000" b="1">
              <a:solidFill>
                <a:srgbClr val="C45911"/>
              </a:solidFill>
              <a:latin typeface="PT Sans Narrow"/>
              <a:ea typeface="PT Sans Narrow"/>
              <a:cs typeface="PT Sans Narrow"/>
              <a:sym typeface="PT Sans Narrow"/>
            </a:endParaRPr>
          </a:p>
        </p:txBody>
      </p:sp>
      <p:sp>
        <p:nvSpPr>
          <p:cNvPr id="141" name="Google Shape;141;p24"/>
          <p:cNvSpPr/>
          <p:nvPr/>
        </p:nvSpPr>
        <p:spPr>
          <a:xfrm>
            <a:off x="579750" y="2981750"/>
            <a:ext cx="11055300" cy="3723900"/>
          </a:xfrm>
          <a:prstGeom prst="rect">
            <a:avLst/>
          </a:prstGeom>
          <a:solidFill>
            <a:srgbClr val="D0E0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r>
              <a:rPr lang="en-US" sz="1800" b="1">
                <a:solidFill>
                  <a:schemeClr val="lt1"/>
                </a:solidFill>
                <a:latin typeface="PT Sans Narrow"/>
                <a:ea typeface="PT Sans Narrow"/>
                <a:cs typeface="PT Sans Narrow"/>
                <a:sym typeface="PT Sans Narrow"/>
              </a:rPr>
              <a:t>Eligible Expenses Include:</a:t>
            </a:r>
            <a:endParaRPr sz="1800" b="1">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457200" marR="0" lvl="0" indent="-342900" algn="l" rtl="0">
              <a:spcBef>
                <a:spcPts val="0"/>
              </a:spcBef>
              <a:spcAft>
                <a:spcPts val="0"/>
              </a:spcAft>
              <a:buClr>
                <a:schemeClr val="lt1"/>
              </a:buClr>
              <a:buSzPts val="1800"/>
              <a:buFont typeface="PT Sans Narrow"/>
              <a:buChar char="●"/>
            </a:pPr>
            <a:r>
              <a:rPr lang="en-US" sz="1800" b="1">
                <a:solidFill>
                  <a:schemeClr val="lt1"/>
                </a:solidFill>
                <a:latin typeface="PT Sans Narrow"/>
                <a:ea typeface="PT Sans Narrow"/>
                <a:cs typeface="PT Sans Narrow"/>
                <a:sym typeface="PT Sans Narrow"/>
              </a:rPr>
              <a:t>Permanent Housing</a:t>
            </a:r>
            <a:endParaRPr sz="1800" b="1">
              <a:solidFill>
                <a:schemeClr val="lt1"/>
              </a:solidFill>
              <a:latin typeface="PT Sans Narrow"/>
              <a:ea typeface="PT Sans Narrow"/>
              <a:cs typeface="PT Sans Narrow"/>
              <a:sym typeface="PT Sans Narrow"/>
            </a:endParaRPr>
          </a:p>
          <a:p>
            <a:pPr marL="91440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457200" marR="0" lvl="0" indent="-342900" algn="l" rtl="0">
              <a:spcBef>
                <a:spcPts val="0"/>
              </a:spcBef>
              <a:spcAft>
                <a:spcPts val="0"/>
              </a:spcAft>
              <a:buClr>
                <a:schemeClr val="lt1"/>
              </a:buClr>
              <a:buSzPts val="1800"/>
              <a:buFont typeface="PT Sans Narrow"/>
              <a:buChar char="●"/>
            </a:pPr>
            <a:r>
              <a:rPr lang="en-US" sz="1800" b="1">
                <a:solidFill>
                  <a:schemeClr val="lt1"/>
                </a:solidFill>
                <a:latin typeface="PT Sans Narrow"/>
                <a:ea typeface="PT Sans Narrow"/>
                <a:cs typeface="PT Sans Narrow"/>
                <a:sym typeface="PT Sans Narrow"/>
              </a:rPr>
              <a:t>Prevention/Diversion</a:t>
            </a:r>
            <a:endParaRPr sz="1800" b="1">
              <a:solidFill>
                <a:schemeClr val="lt1"/>
              </a:solidFill>
              <a:latin typeface="PT Sans Narrow"/>
              <a:ea typeface="PT Sans Narrow"/>
              <a:cs typeface="PT Sans Narrow"/>
              <a:sym typeface="PT Sans Narrow"/>
            </a:endParaRPr>
          </a:p>
          <a:p>
            <a:pPr marL="91440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457200" marR="0" lvl="0" indent="-342900" algn="l" rtl="0">
              <a:spcBef>
                <a:spcPts val="0"/>
              </a:spcBef>
              <a:spcAft>
                <a:spcPts val="0"/>
              </a:spcAft>
              <a:buClr>
                <a:schemeClr val="lt1"/>
              </a:buClr>
              <a:buSzPts val="1800"/>
              <a:buFont typeface="PT Sans Narrow"/>
              <a:buChar char="●"/>
            </a:pPr>
            <a:r>
              <a:rPr lang="en-US" sz="1800" b="1">
                <a:solidFill>
                  <a:schemeClr val="lt1"/>
                </a:solidFill>
                <a:latin typeface="PT Sans Narrow"/>
                <a:ea typeface="PT Sans Narrow"/>
                <a:cs typeface="PT Sans Narrow"/>
                <a:sym typeface="PT Sans Narrow"/>
              </a:rPr>
              <a:t>Behavioral Health Expenditures</a:t>
            </a:r>
            <a:endParaRPr sz="1800" b="1">
              <a:solidFill>
                <a:schemeClr val="lt1"/>
              </a:solidFill>
              <a:latin typeface="PT Sans Narrow"/>
              <a:ea typeface="PT Sans Narrow"/>
              <a:cs typeface="PT Sans Narrow"/>
              <a:sym typeface="PT Sans Narrow"/>
            </a:endParaRPr>
          </a:p>
          <a:p>
            <a:pPr marL="91440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457200" marR="0" lvl="0" indent="-342900" algn="l" rtl="0">
              <a:spcBef>
                <a:spcPts val="0"/>
              </a:spcBef>
              <a:spcAft>
                <a:spcPts val="0"/>
              </a:spcAft>
              <a:buClr>
                <a:schemeClr val="lt1"/>
              </a:buClr>
              <a:buSzPts val="1800"/>
              <a:buFont typeface="PT Sans Narrow"/>
              <a:buChar char="●"/>
            </a:pPr>
            <a:r>
              <a:rPr lang="en-US" sz="1800" b="1">
                <a:solidFill>
                  <a:schemeClr val="lt1"/>
                </a:solidFill>
                <a:latin typeface="PT Sans Narrow"/>
                <a:ea typeface="PT Sans Narrow"/>
                <a:cs typeface="PT Sans Narrow"/>
                <a:sym typeface="PT Sans Narrow"/>
              </a:rPr>
              <a:t>Shelter/Hygiene</a:t>
            </a:r>
            <a:endParaRPr sz="1800" b="1">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914400" marR="0" lvl="0" indent="0" algn="l" rtl="0">
              <a:spcBef>
                <a:spcPts val="0"/>
              </a:spcBef>
              <a:spcAft>
                <a:spcPts val="0"/>
              </a:spcAft>
              <a:buNone/>
            </a:pPr>
            <a:endParaRPr sz="1800" b="1">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r>
              <a:rPr lang="en-US" sz="1800" b="1" i="1">
                <a:solidFill>
                  <a:schemeClr val="lt1"/>
                </a:solidFill>
                <a:latin typeface="PT Sans Narrow"/>
                <a:ea typeface="PT Sans Narrow"/>
                <a:cs typeface="PT Sans Narrow"/>
                <a:sym typeface="PT Sans Narrow"/>
              </a:rPr>
              <a:t>Funds can be allocated across the following sub-populations, General/Adults, Transition Age Youth, Families with Children</a:t>
            </a:r>
            <a:endParaRPr sz="1800" b="1" i="1">
              <a:solidFill>
                <a:schemeClr val="lt1"/>
              </a:solidFill>
              <a:latin typeface="PT Sans Narrow"/>
              <a:ea typeface="PT Sans Narrow"/>
              <a:cs typeface="PT Sans Narrow"/>
              <a:sym typeface="PT Sans Narrow"/>
            </a:endParaRPr>
          </a:p>
        </p:txBody>
      </p:sp>
      <p:sp>
        <p:nvSpPr>
          <p:cNvPr id="142" name="Google Shape;142;p24"/>
          <p:cNvSpPr/>
          <p:nvPr/>
        </p:nvSpPr>
        <p:spPr>
          <a:xfrm>
            <a:off x="6337515" y="1690688"/>
            <a:ext cx="46260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43" name="Google Shape;143;p24"/>
          <p:cNvSpPr/>
          <p:nvPr/>
        </p:nvSpPr>
        <p:spPr>
          <a:xfrm>
            <a:off x="1601775" y="319025"/>
            <a:ext cx="8116500" cy="2336100"/>
          </a:xfrm>
          <a:prstGeom prst="wedgeRectCallout">
            <a:avLst>
              <a:gd name="adj1" fmla="val -17920"/>
              <a:gd name="adj2" fmla="val 6939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000" b="1">
                <a:solidFill>
                  <a:srgbClr val="C45911"/>
                </a:solidFill>
                <a:latin typeface="PT Sans Narrow"/>
                <a:ea typeface="PT Sans Narrow"/>
                <a:cs typeface="PT Sans Narrow"/>
                <a:sym typeface="PT Sans Narrow"/>
              </a:rPr>
              <a:t>      </a:t>
            </a:r>
            <a:r>
              <a:rPr lang="en-US" sz="3200" b="1">
                <a:solidFill>
                  <a:srgbClr val="C45911"/>
                </a:solidFill>
                <a:latin typeface="PT Sans Narrow"/>
                <a:ea typeface="PT Sans Narrow"/>
                <a:cs typeface="PT Sans Narrow"/>
                <a:sym typeface="PT Sans Narrow"/>
              </a:rPr>
              <a:t>OCOH Investment Plan Recommendations </a:t>
            </a:r>
            <a:endParaRPr sz="3200" b="1">
              <a:solidFill>
                <a:srgbClr val="C45911"/>
              </a:solidFill>
              <a:latin typeface="PT Sans Narrow"/>
              <a:ea typeface="PT Sans Narrow"/>
              <a:cs typeface="PT Sans Narrow"/>
              <a:sym typeface="PT Sans Narrow"/>
            </a:endParaRPr>
          </a:p>
          <a:p>
            <a:pPr marL="0" lvl="0" indent="0" algn="l" rtl="0">
              <a:spcBef>
                <a:spcPts val="0"/>
              </a:spcBef>
              <a:spcAft>
                <a:spcPts val="0"/>
              </a:spcAft>
              <a:buNone/>
            </a:pPr>
            <a:r>
              <a:rPr lang="en-US" sz="3200" b="1">
                <a:solidFill>
                  <a:srgbClr val="C45911"/>
                </a:solidFill>
                <a:latin typeface="PT Sans Narrow"/>
                <a:ea typeface="PT Sans Narrow"/>
                <a:cs typeface="PT Sans Narrow"/>
                <a:sym typeface="PT Sans Narrow"/>
              </a:rPr>
              <a:t>                    for FYs 20-21, 21-22, 22-23</a:t>
            </a:r>
            <a:endParaRPr sz="3200" b="1">
              <a:solidFill>
                <a:srgbClr val="C45911"/>
              </a:solidFill>
              <a:latin typeface="PT Sans Narrow"/>
              <a:ea typeface="PT Sans Narrow"/>
              <a:cs typeface="PT Sans Narrow"/>
              <a:sym typeface="PT Sans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09979" y="149800"/>
            <a:ext cx="8570700" cy="62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entury Gothic"/>
              <a:buNone/>
            </a:pPr>
            <a:r>
              <a:rPr lang="en-US" sz="3000" b="1">
                <a:solidFill>
                  <a:schemeClr val="dk2"/>
                </a:solidFill>
                <a:latin typeface="PT Sans Narrow"/>
                <a:ea typeface="PT Sans Narrow"/>
                <a:cs typeface="PT Sans Narrow"/>
                <a:sym typeface="PT Sans Narrow"/>
              </a:rPr>
              <a:t>Projected Our City, Our Home Funding Available</a:t>
            </a:r>
            <a:r>
              <a:rPr lang="en-US" sz="3000" b="1">
                <a:solidFill>
                  <a:schemeClr val="accent1"/>
                </a:solidFill>
                <a:latin typeface="PT Sans Narrow"/>
                <a:ea typeface="PT Sans Narrow"/>
                <a:cs typeface="PT Sans Narrow"/>
                <a:sym typeface="PT Sans Narrow"/>
              </a:rPr>
              <a:t> </a:t>
            </a:r>
            <a:endParaRPr sz="3000" b="1">
              <a:solidFill>
                <a:schemeClr val="accent1"/>
              </a:solidFill>
              <a:latin typeface="PT Sans Narrow"/>
              <a:ea typeface="PT Sans Narrow"/>
              <a:cs typeface="PT Sans Narrow"/>
              <a:sym typeface="PT Sans Narrow"/>
            </a:endParaRPr>
          </a:p>
        </p:txBody>
      </p:sp>
      <p:graphicFrame>
        <p:nvGraphicFramePr>
          <p:cNvPr id="150" name="Google Shape;150;p25"/>
          <p:cNvGraphicFramePr/>
          <p:nvPr/>
        </p:nvGraphicFramePr>
        <p:xfrm>
          <a:off x="1459296" y="912801"/>
          <a:ext cx="3000000" cy="3000000"/>
        </p:xfrm>
        <a:graphic>
          <a:graphicData uri="http://schemas.openxmlformats.org/drawingml/2006/table">
            <a:tbl>
              <a:tblPr firstRow="1" firstCol="1" bandRow="1">
                <a:noFill/>
                <a:tableStyleId>{DE17FD0A-0884-420C-A1DE-A1A618957401}</a:tableStyleId>
              </a:tblPr>
              <a:tblGrid>
                <a:gridCol w="2206850">
                  <a:extLst>
                    <a:ext uri="{9D8B030D-6E8A-4147-A177-3AD203B41FA5}">
                      <a16:colId xmlns:a16="http://schemas.microsoft.com/office/drawing/2014/main" val="20000"/>
                    </a:ext>
                  </a:extLst>
                </a:gridCol>
                <a:gridCol w="2120650">
                  <a:extLst>
                    <a:ext uri="{9D8B030D-6E8A-4147-A177-3AD203B41FA5}">
                      <a16:colId xmlns:a16="http://schemas.microsoft.com/office/drawing/2014/main" val="20001"/>
                    </a:ext>
                  </a:extLst>
                </a:gridCol>
                <a:gridCol w="2121550">
                  <a:extLst>
                    <a:ext uri="{9D8B030D-6E8A-4147-A177-3AD203B41FA5}">
                      <a16:colId xmlns:a16="http://schemas.microsoft.com/office/drawing/2014/main" val="20002"/>
                    </a:ext>
                  </a:extLst>
                </a:gridCol>
                <a:gridCol w="2121550">
                  <a:extLst>
                    <a:ext uri="{9D8B030D-6E8A-4147-A177-3AD203B41FA5}">
                      <a16:colId xmlns:a16="http://schemas.microsoft.com/office/drawing/2014/main" val="20003"/>
                    </a:ext>
                  </a:extLst>
                </a:gridCol>
              </a:tblGrid>
              <a:tr h="531675">
                <a:tc gridSpan="4">
                  <a:txBody>
                    <a:bodyPr/>
                    <a:lstStyle/>
                    <a:p>
                      <a:pPr marL="0" marR="0" lvl="0" indent="0" algn="ctr" rtl="0">
                        <a:spcBef>
                          <a:spcPts val="0"/>
                        </a:spcBef>
                        <a:spcAft>
                          <a:spcPts val="0"/>
                        </a:spcAft>
                        <a:buNone/>
                      </a:pPr>
                      <a:r>
                        <a:rPr lang="en-US" sz="1400" b="0" u="none" strike="noStrike" cap="none">
                          <a:latin typeface="Century Gothic"/>
                          <a:ea typeface="Century Gothic"/>
                          <a:cs typeface="Century Gothic"/>
                          <a:sym typeface="Century Gothic"/>
                        </a:rPr>
                        <a:t>OCOH FUNDING PROJECTED TO BE AVAILABLE FOR ALL EXPENDITURE CATEGORIES FOR</a:t>
                      </a:r>
                      <a:endParaRPr/>
                    </a:p>
                    <a:p>
                      <a:pPr marL="0" marR="0" lvl="0" indent="0" algn="ctr" rtl="0">
                        <a:spcBef>
                          <a:spcPts val="0"/>
                        </a:spcBef>
                        <a:spcAft>
                          <a:spcPts val="0"/>
                        </a:spcAft>
                        <a:buNone/>
                      </a:pPr>
                      <a:r>
                        <a:rPr lang="en-US" sz="1400" b="0" u="none" strike="noStrike" cap="none">
                          <a:latin typeface="Century Gothic"/>
                          <a:ea typeface="Century Gothic"/>
                          <a:cs typeface="Century Gothic"/>
                          <a:sym typeface="Century Gothic"/>
                        </a:rPr>
                        <a:t>FYs 20-21, 21-22, AND 22-23 (PROJECTED)</a:t>
                      </a:r>
                      <a:endParaRPr sz="1400" b="0" u="none" strike="noStrike" cap="none">
                        <a:latin typeface="Century Gothic"/>
                        <a:ea typeface="Century Gothic"/>
                        <a:cs typeface="Century Gothic"/>
                        <a:sym typeface="Century Gothic"/>
                      </a:endParaRPr>
                    </a:p>
                  </a:txBody>
                  <a:tcPr marL="61225" marR="61225" marT="0" marB="0" anchor="ctr">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9175">
                <a:tc>
                  <a:txBody>
                    <a:bodyPr/>
                    <a:lstStyle/>
                    <a:p>
                      <a:pPr marL="0" marR="0" lvl="0" indent="0" algn="ctr" rtl="0">
                        <a:spcBef>
                          <a:spcPts val="0"/>
                        </a:spcBef>
                        <a:spcAft>
                          <a:spcPts val="0"/>
                        </a:spcAft>
                        <a:buNone/>
                      </a:pPr>
                      <a:r>
                        <a:rPr lang="en-US" sz="1200" b="0" u="none" strike="noStrike" cap="none">
                          <a:solidFill>
                            <a:schemeClr val="accent1"/>
                          </a:solidFill>
                          <a:latin typeface="Century Gothic"/>
                          <a:ea typeface="Century Gothic"/>
                          <a:cs typeface="Century Gothic"/>
                          <a:sym typeface="Century Gothic"/>
                        </a:rPr>
                        <a:t>EXPENDITURE CATEGORY</a:t>
                      </a:r>
                      <a:endParaRPr sz="1200" b="0" u="none" strike="noStrike" cap="none">
                        <a:solidFill>
                          <a:schemeClr val="accent1"/>
                        </a:solidFill>
                        <a:latin typeface="Century Gothic"/>
                        <a:ea typeface="Century Gothic"/>
                        <a:cs typeface="Century Gothic"/>
                        <a:sym typeface="Century Gothic"/>
                      </a:endParaRPr>
                    </a:p>
                  </a:txBody>
                  <a:tcPr marL="61225" marR="61225" marT="0" marB="0" anchor="ctr">
                    <a:solidFill>
                      <a:schemeClr val="lt2"/>
                    </a:solidFill>
                  </a:tcPr>
                </a:tc>
                <a:tc>
                  <a:txBody>
                    <a:bodyPr/>
                    <a:lstStyle/>
                    <a:p>
                      <a:pPr marL="0" marR="0" lvl="0" indent="0" algn="ctr" rtl="0">
                        <a:spcBef>
                          <a:spcPts val="0"/>
                        </a:spcBef>
                        <a:spcAft>
                          <a:spcPts val="0"/>
                        </a:spcAft>
                        <a:buNone/>
                      </a:pPr>
                      <a:r>
                        <a:rPr lang="en-US" sz="1200" b="0" u="none" strike="noStrike" cap="none">
                          <a:solidFill>
                            <a:srgbClr val="232323"/>
                          </a:solidFill>
                          <a:latin typeface="Century Gothic"/>
                          <a:ea typeface="Century Gothic"/>
                          <a:cs typeface="Century Gothic"/>
                          <a:sym typeface="Century Gothic"/>
                        </a:rPr>
                        <a:t>Balances</a:t>
                      </a:r>
                      <a:endParaRPr sz="1200">
                        <a:solidFill>
                          <a:srgbClr val="232323"/>
                        </a:solidFill>
                      </a:endParaRPr>
                    </a:p>
                    <a:p>
                      <a:pPr marL="0" marR="0" lvl="0" indent="0" algn="ctr" rtl="0">
                        <a:spcBef>
                          <a:spcPts val="0"/>
                        </a:spcBef>
                        <a:spcAft>
                          <a:spcPts val="0"/>
                        </a:spcAft>
                        <a:buNone/>
                      </a:pPr>
                      <a:r>
                        <a:rPr lang="en-US" sz="1200" b="0" u="none" strike="noStrike" cap="none">
                          <a:solidFill>
                            <a:srgbClr val="232323"/>
                          </a:solidFill>
                          <a:latin typeface="Century Gothic"/>
                          <a:ea typeface="Century Gothic"/>
                          <a:cs typeface="Century Gothic"/>
                          <a:sym typeface="Century Gothic"/>
                        </a:rPr>
                        <a:t>FY 20-21</a:t>
                      </a:r>
                      <a:endParaRPr sz="1200" b="0" u="none" strike="noStrike" cap="none">
                        <a:solidFill>
                          <a:srgbClr val="232323"/>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200" b="0" u="none" strike="noStrike" cap="none">
                          <a:solidFill>
                            <a:schemeClr val="lt1"/>
                          </a:solidFill>
                          <a:latin typeface="Century Gothic"/>
                          <a:ea typeface="Century Gothic"/>
                          <a:cs typeface="Century Gothic"/>
                          <a:sym typeface="Century Gothic"/>
                        </a:rPr>
                        <a:t>Balances</a:t>
                      </a:r>
                      <a:endParaRPr sz="1200">
                        <a:solidFill>
                          <a:schemeClr val="lt1"/>
                        </a:solidFill>
                      </a:endParaRPr>
                    </a:p>
                    <a:p>
                      <a:pPr marL="0" marR="0" lvl="0" indent="0" algn="ctr" rtl="0">
                        <a:spcBef>
                          <a:spcPts val="0"/>
                        </a:spcBef>
                        <a:spcAft>
                          <a:spcPts val="0"/>
                        </a:spcAft>
                        <a:buNone/>
                      </a:pPr>
                      <a:r>
                        <a:rPr lang="en-US" sz="1200" b="0" u="none" strike="noStrike" cap="none">
                          <a:solidFill>
                            <a:schemeClr val="lt1"/>
                          </a:solidFill>
                          <a:latin typeface="Century Gothic"/>
                          <a:ea typeface="Century Gothic"/>
                          <a:cs typeface="Century Gothic"/>
                          <a:sym typeface="Century Gothic"/>
                        </a:rPr>
                        <a:t>FY 21-22</a:t>
                      </a:r>
                      <a:endParaRPr sz="12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200" b="0" u="none" strike="noStrike" cap="none">
                          <a:solidFill>
                            <a:schemeClr val="lt1"/>
                          </a:solidFill>
                          <a:latin typeface="Century Gothic"/>
                          <a:ea typeface="Century Gothic"/>
                          <a:cs typeface="Century Gothic"/>
                          <a:sym typeface="Century Gothic"/>
                        </a:rPr>
                        <a:t>Balances</a:t>
                      </a:r>
                      <a:endParaRPr sz="1200">
                        <a:solidFill>
                          <a:schemeClr val="lt1"/>
                        </a:solidFill>
                      </a:endParaRPr>
                    </a:p>
                    <a:p>
                      <a:pPr marL="0" marR="0" lvl="0" indent="0" algn="ctr" rtl="0">
                        <a:spcBef>
                          <a:spcPts val="0"/>
                        </a:spcBef>
                        <a:spcAft>
                          <a:spcPts val="0"/>
                        </a:spcAft>
                        <a:buNone/>
                      </a:pPr>
                      <a:r>
                        <a:rPr lang="en-US" sz="1200" b="0" u="none" strike="noStrike" cap="none">
                          <a:solidFill>
                            <a:schemeClr val="lt1"/>
                          </a:solidFill>
                          <a:latin typeface="Century Gothic"/>
                          <a:ea typeface="Century Gothic"/>
                          <a:cs typeface="Century Gothic"/>
                          <a:sym typeface="Century Gothic"/>
                        </a:rPr>
                        <a:t>FYs 22-23</a:t>
                      </a:r>
                      <a:endParaRPr sz="1200" b="0" u="none" strike="noStrike" cap="none">
                        <a:solidFill>
                          <a:schemeClr val="lt1"/>
                        </a:solidFill>
                        <a:latin typeface="Century Gothic"/>
                        <a:ea typeface="Century Gothic"/>
                        <a:cs typeface="Century Gothic"/>
                        <a:sym typeface="Century Gothic"/>
                      </a:endParaRPr>
                    </a:p>
                  </a:txBody>
                  <a:tcPr marL="61225" marR="61225" marT="0" marB="0" anchor="ctr"/>
                </a:tc>
                <a:extLst>
                  <a:ext uri="{0D108BD9-81ED-4DB2-BD59-A6C34878D82A}">
                    <a16:rowId xmlns:a16="http://schemas.microsoft.com/office/drawing/2014/main" val="10001"/>
                  </a:ext>
                </a:extLst>
              </a:tr>
              <a:tr h="858375">
                <a:tc>
                  <a:txBody>
                    <a:bodyPr/>
                    <a:lstStyle/>
                    <a:p>
                      <a:pPr marL="0" marR="0" lvl="0" indent="0" algn="l" rtl="0">
                        <a:spcBef>
                          <a:spcPts val="0"/>
                        </a:spcBef>
                        <a:spcAft>
                          <a:spcPts val="0"/>
                        </a:spcAft>
                        <a:buNone/>
                      </a:pPr>
                      <a:r>
                        <a:rPr lang="en-US" sz="1400" b="0" u="none" strike="noStrike" cap="none">
                          <a:latin typeface="Century Gothic"/>
                          <a:ea typeface="Century Gothic"/>
                          <a:cs typeface="Century Gothic"/>
                          <a:sym typeface="Century Gothic"/>
                        </a:rPr>
                        <a:t>Permanent Housing Expenditures (At least 50%)</a:t>
                      </a:r>
                      <a:endParaRPr sz="1400" b="0" u="none" strike="noStrike" cap="none">
                        <a:latin typeface="Century Gothic"/>
                        <a:ea typeface="Century Gothic"/>
                        <a:cs typeface="Century Gothic"/>
                        <a:sym typeface="Century Gothic"/>
                      </a:endParaRPr>
                    </a:p>
                  </a:txBody>
                  <a:tcPr marL="61225" marR="61225" marT="0" marB="0" anchor="ctr">
                    <a:solidFill>
                      <a:schemeClr val="lt2"/>
                    </a:solidFill>
                  </a:tcP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At least </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$337.5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At least </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$166.5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At least </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$177.3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extLst>
                  <a:ext uri="{0D108BD9-81ED-4DB2-BD59-A6C34878D82A}">
                    <a16:rowId xmlns:a16="http://schemas.microsoft.com/office/drawing/2014/main" val="10002"/>
                  </a:ext>
                </a:extLst>
              </a:tr>
              <a:tr h="858375">
                <a:tc>
                  <a:txBody>
                    <a:bodyPr/>
                    <a:lstStyle/>
                    <a:p>
                      <a:pPr marL="0" marR="0" lvl="0" indent="0" algn="l" rtl="0">
                        <a:spcBef>
                          <a:spcPts val="0"/>
                        </a:spcBef>
                        <a:spcAft>
                          <a:spcPts val="0"/>
                        </a:spcAft>
                        <a:buNone/>
                      </a:pPr>
                      <a:r>
                        <a:rPr lang="en-US" sz="1400" b="0" u="none" strike="noStrike" cap="none">
                          <a:latin typeface="Century Gothic"/>
                          <a:ea typeface="Century Gothic"/>
                          <a:cs typeface="Century Gothic"/>
                          <a:sym typeface="Century Gothic"/>
                        </a:rPr>
                        <a:t>Homeless Shelter Expenditures (Up to 10%)</a:t>
                      </a:r>
                      <a:endParaRPr sz="1400" b="0" u="none" strike="noStrike" cap="none">
                        <a:latin typeface="Century Gothic"/>
                        <a:ea typeface="Century Gothic"/>
                        <a:cs typeface="Century Gothic"/>
                        <a:sym typeface="Century Gothic"/>
                      </a:endParaRPr>
                    </a:p>
                  </a:txBody>
                  <a:tcPr marL="61225" marR="61225" marT="0" marB="0" anchor="ctr">
                    <a:solidFill>
                      <a:schemeClr val="lt2"/>
                    </a:solidFill>
                  </a:tcP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 </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$67.5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$33.3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$35.5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extLst>
                  <a:ext uri="{0D108BD9-81ED-4DB2-BD59-A6C34878D82A}">
                    <a16:rowId xmlns:a16="http://schemas.microsoft.com/office/drawing/2014/main" val="10003"/>
                  </a:ext>
                </a:extLst>
              </a:tr>
              <a:tr h="858375">
                <a:tc>
                  <a:txBody>
                    <a:bodyPr/>
                    <a:lstStyle/>
                    <a:p>
                      <a:pPr marL="0" marR="0" lvl="0" indent="0" algn="l" rtl="0">
                        <a:spcBef>
                          <a:spcPts val="0"/>
                        </a:spcBef>
                        <a:spcAft>
                          <a:spcPts val="0"/>
                        </a:spcAft>
                        <a:buNone/>
                      </a:pPr>
                      <a:r>
                        <a:rPr lang="en-US" sz="1400" b="0" u="none" strike="noStrike" cap="none">
                          <a:latin typeface="Century Gothic"/>
                          <a:ea typeface="Century Gothic"/>
                          <a:cs typeface="Century Gothic"/>
                          <a:sym typeface="Century Gothic"/>
                        </a:rPr>
                        <a:t>Homelessness Prevention Expenditures (Up to 15%)</a:t>
                      </a:r>
                      <a:endParaRPr sz="1400" b="0" u="none" strike="noStrike" cap="none">
                        <a:latin typeface="Century Gothic"/>
                        <a:ea typeface="Century Gothic"/>
                        <a:cs typeface="Century Gothic"/>
                        <a:sym typeface="Century Gothic"/>
                      </a:endParaRPr>
                    </a:p>
                  </a:txBody>
                  <a:tcPr marL="61225" marR="61225" marT="0" marB="0" anchor="ctr">
                    <a:solidFill>
                      <a:schemeClr val="lt2"/>
                    </a:solidFill>
                  </a:tcP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$101.2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$50.0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$53.2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extLst>
                  <a:ext uri="{0D108BD9-81ED-4DB2-BD59-A6C34878D82A}">
                    <a16:rowId xmlns:a16="http://schemas.microsoft.com/office/drawing/2014/main" val="10004"/>
                  </a:ext>
                </a:extLst>
              </a:tr>
              <a:tr h="1072950">
                <a:tc>
                  <a:txBody>
                    <a:bodyPr/>
                    <a:lstStyle/>
                    <a:p>
                      <a:pPr marL="0" marR="0" lvl="0" indent="0" algn="l" rtl="0">
                        <a:spcBef>
                          <a:spcPts val="0"/>
                        </a:spcBef>
                        <a:spcAft>
                          <a:spcPts val="0"/>
                        </a:spcAft>
                        <a:buNone/>
                      </a:pPr>
                      <a:r>
                        <a:rPr lang="en-US" sz="1400" b="0" u="none" strike="noStrike" cap="none">
                          <a:latin typeface="Century Gothic"/>
                          <a:ea typeface="Century Gothic"/>
                          <a:cs typeface="Century Gothic"/>
                          <a:sym typeface="Century Gothic"/>
                        </a:rPr>
                        <a:t>Mental Health Expenditures for Homeless Individuals (At least 25%)</a:t>
                      </a:r>
                      <a:endParaRPr sz="1400" b="0" u="none" strike="noStrike" cap="none">
                        <a:latin typeface="Century Gothic"/>
                        <a:ea typeface="Century Gothic"/>
                        <a:cs typeface="Century Gothic"/>
                        <a:sym typeface="Century Gothic"/>
                      </a:endParaRPr>
                    </a:p>
                  </a:txBody>
                  <a:tcPr marL="61225" marR="61225" marT="0" marB="0" anchor="ctr">
                    <a:solidFill>
                      <a:schemeClr val="lt2"/>
                    </a:solidFill>
                  </a:tcP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At least </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$168.7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At least </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$83.3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At least </a:t>
                      </a:r>
                      <a:endParaRPr>
                        <a:solidFill>
                          <a:schemeClr val="lt1"/>
                        </a:solidFill>
                      </a:endParaRPr>
                    </a:p>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$88.6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extLst>
                  <a:ext uri="{0D108BD9-81ED-4DB2-BD59-A6C34878D82A}">
                    <a16:rowId xmlns:a16="http://schemas.microsoft.com/office/drawing/2014/main" val="10005"/>
                  </a:ext>
                </a:extLst>
              </a:tr>
              <a:tr h="858375">
                <a:tc>
                  <a:txBody>
                    <a:bodyPr/>
                    <a:lstStyle/>
                    <a:p>
                      <a:pPr marL="0" marR="0" lvl="0" indent="0" algn="l" rtl="0">
                        <a:spcBef>
                          <a:spcPts val="0"/>
                        </a:spcBef>
                        <a:spcAft>
                          <a:spcPts val="0"/>
                        </a:spcAft>
                        <a:buNone/>
                      </a:pPr>
                      <a:r>
                        <a:rPr lang="en-US" sz="1400" b="0" u="none" strike="noStrike" cap="none">
                          <a:latin typeface="Century Gothic"/>
                          <a:ea typeface="Century Gothic"/>
                          <a:cs typeface="Century Gothic"/>
                          <a:sym typeface="Century Gothic"/>
                        </a:rPr>
                        <a:t>Administrative Expenditures</a:t>
                      </a:r>
                      <a:endParaRPr/>
                    </a:p>
                    <a:p>
                      <a:pPr marL="0" marR="0" lvl="0" indent="0" algn="l" rtl="0">
                        <a:spcBef>
                          <a:spcPts val="0"/>
                        </a:spcBef>
                        <a:spcAft>
                          <a:spcPts val="0"/>
                        </a:spcAft>
                        <a:buNone/>
                      </a:pPr>
                      <a:r>
                        <a:rPr lang="en-US" sz="1400" b="0" u="none" strike="noStrike" cap="none">
                          <a:latin typeface="Century Gothic"/>
                          <a:ea typeface="Century Gothic"/>
                          <a:cs typeface="Century Gothic"/>
                          <a:sym typeface="Century Gothic"/>
                        </a:rPr>
                        <a:t>(Up to 3%)</a:t>
                      </a:r>
                      <a:endParaRPr sz="1400" b="0" u="none" strike="noStrike" cap="none">
                        <a:latin typeface="Century Gothic"/>
                        <a:ea typeface="Century Gothic"/>
                        <a:cs typeface="Century Gothic"/>
                        <a:sym typeface="Century Gothic"/>
                      </a:endParaRPr>
                    </a:p>
                  </a:txBody>
                  <a:tcPr marL="61225" marR="61225" marT="0" marB="0" anchor="ctr">
                    <a:solidFill>
                      <a:schemeClr val="lt2"/>
                    </a:solidFill>
                  </a:tcP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$0</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 $2.5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Up to $2.5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extLst>
                  <a:ext uri="{0D108BD9-81ED-4DB2-BD59-A6C34878D82A}">
                    <a16:rowId xmlns:a16="http://schemas.microsoft.com/office/drawing/2014/main" val="10006"/>
                  </a:ext>
                </a:extLst>
              </a:tr>
              <a:tr h="368375">
                <a:tc>
                  <a:txBody>
                    <a:bodyPr/>
                    <a:lstStyle/>
                    <a:p>
                      <a:pPr marL="0" marR="0" lvl="0" indent="0" algn="l" rtl="0">
                        <a:spcBef>
                          <a:spcPts val="0"/>
                        </a:spcBef>
                        <a:spcAft>
                          <a:spcPts val="0"/>
                        </a:spcAft>
                        <a:buNone/>
                      </a:pPr>
                      <a:r>
                        <a:rPr lang="en-US" sz="1400" b="0" u="none" strike="noStrike" cap="none">
                          <a:latin typeface="Century Gothic"/>
                          <a:ea typeface="Century Gothic"/>
                          <a:cs typeface="Century Gothic"/>
                          <a:sym typeface="Century Gothic"/>
                        </a:rPr>
                        <a:t>TOTALS:</a:t>
                      </a:r>
                      <a:endParaRPr sz="1400" b="0" u="none" strike="noStrike" cap="none">
                        <a:solidFill>
                          <a:srgbClr val="000000"/>
                        </a:solidFill>
                        <a:latin typeface="Century Gothic"/>
                        <a:ea typeface="Century Gothic"/>
                        <a:cs typeface="Century Gothic"/>
                        <a:sym typeface="Century Gothic"/>
                      </a:endParaRPr>
                    </a:p>
                  </a:txBody>
                  <a:tcPr marL="61225" marR="61225" marT="0" marB="0" anchor="ctr">
                    <a:solidFill>
                      <a:schemeClr val="accent3"/>
                    </a:solidFill>
                  </a:tcP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$675.0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$333</a:t>
                      </a:r>
                      <a:r>
                        <a:rPr lang="en-US">
                          <a:solidFill>
                            <a:schemeClr val="lt1"/>
                          </a:solidFill>
                          <a:latin typeface="Century Gothic"/>
                          <a:ea typeface="Century Gothic"/>
                          <a:cs typeface="Century Gothic"/>
                          <a:sym typeface="Century Gothic"/>
                        </a:rPr>
                        <a:t>.1</a:t>
                      </a:r>
                      <a:r>
                        <a:rPr lang="en-US" sz="1400" b="0" u="none" strike="noStrike" cap="none">
                          <a:solidFill>
                            <a:schemeClr val="lt1"/>
                          </a:solidFill>
                          <a:latin typeface="Century Gothic"/>
                          <a:ea typeface="Century Gothic"/>
                          <a:cs typeface="Century Gothic"/>
                          <a:sym typeface="Century Gothic"/>
                        </a:rPr>
                        <a:t>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tc>
                  <a:txBody>
                    <a:bodyPr/>
                    <a:lstStyle/>
                    <a:p>
                      <a:pPr marL="0" marR="0" lvl="0" indent="0" algn="ctr" rtl="0">
                        <a:spcBef>
                          <a:spcPts val="0"/>
                        </a:spcBef>
                        <a:spcAft>
                          <a:spcPts val="0"/>
                        </a:spcAft>
                        <a:buNone/>
                      </a:pPr>
                      <a:r>
                        <a:rPr lang="en-US" sz="1400" b="0" u="none" strike="noStrike" cap="none">
                          <a:solidFill>
                            <a:schemeClr val="lt1"/>
                          </a:solidFill>
                          <a:latin typeface="Century Gothic"/>
                          <a:ea typeface="Century Gothic"/>
                          <a:cs typeface="Century Gothic"/>
                          <a:sym typeface="Century Gothic"/>
                        </a:rPr>
                        <a:t>$354.6 million</a:t>
                      </a:r>
                      <a:endParaRPr sz="1400" b="0" u="none" strike="noStrike" cap="none">
                        <a:solidFill>
                          <a:schemeClr val="lt1"/>
                        </a:solidFill>
                        <a:latin typeface="Century Gothic"/>
                        <a:ea typeface="Century Gothic"/>
                        <a:cs typeface="Century Gothic"/>
                        <a:sym typeface="Century Gothic"/>
                      </a:endParaRPr>
                    </a:p>
                  </a:txBody>
                  <a:tcPr marL="61225" marR="61225" marT="0"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b="1">
                <a:solidFill>
                  <a:schemeClr val="accent1"/>
                </a:solidFill>
                <a:latin typeface="PT Sans Narrow"/>
                <a:ea typeface="PT Sans Narrow"/>
                <a:cs typeface="PT Sans Narrow"/>
                <a:sym typeface="PT Sans Narrow"/>
              </a:rPr>
              <a:t>Previously released OCOH funds</a:t>
            </a:r>
            <a:endParaRPr sz="3600" b="1">
              <a:solidFill>
                <a:schemeClr val="accent1"/>
              </a:solidFill>
              <a:latin typeface="PT Sans Narrow"/>
              <a:ea typeface="PT Sans Narrow"/>
              <a:cs typeface="PT Sans Narrow"/>
              <a:sym typeface="PT Sans Narrow"/>
            </a:endParaRPr>
          </a:p>
        </p:txBody>
      </p:sp>
      <p:sp>
        <p:nvSpPr>
          <p:cNvPr id="157" name="Google Shape;157;p26"/>
          <p:cNvSpPr txBox="1">
            <a:spLocks noGrp="1"/>
          </p:cNvSpPr>
          <p:nvPr>
            <p:ph type="body" idx="1"/>
          </p:nvPr>
        </p:nvSpPr>
        <p:spPr>
          <a:xfrm>
            <a:off x="838200" y="1559100"/>
            <a:ext cx="10515600" cy="5052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solidFill>
                  <a:srgbClr val="000000"/>
                </a:solidFill>
                <a:latin typeface="PT Sans Narrow"/>
                <a:ea typeface="PT Sans Narrow"/>
                <a:cs typeface="PT Sans Narrow"/>
                <a:sym typeface="PT Sans Narrow"/>
              </a:rPr>
              <a:t>These fund balances were reduced through a December 2020 OCOH Committee vote which authorized the release of:</a:t>
            </a:r>
            <a:endParaRPr sz="2200">
              <a:solidFill>
                <a:srgbClr val="000000"/>
              </a:solidFill>
              <a:latin typeface="PT Sans Narrow"/>
              <a:ea typeface="PT Sans Narrow"/>
              <a:cs typeface="PT Sans Narrow"/>
              <a:sym typeface="PT Sans Narrow"/>
            </a:endParaRPr>
          </a:p>
          <a:p>
            <a:pPr marL="0" lvl="0" indent="0" algn="l" rtl="0">
              <a:lnSpc>
                <a:spcPct val="115000"/>
              </a:lnSpc>
              <a:spcBef>
                <a:spcPts val="0"/>
              </a:spcBef>
              <a:spcAft>
                <a:spcPts val="0"/>
              </a:spcAft>
              <a:buNone/>
            </a:pPr>
            <a:endParaRPr sz="1600">
              <a:solidFill>
                <a:srgbClr val="000000"/>
              </a:solidFill>
              <a:latin typeface="PT Sans Narrow"/>
              <a:ea typeface="PT Sans Narrow"/>
              <a:cs typeface="PT Sans Narrow"/>
              <a:sym typeface="PT Sans Narrow"/>
            </a:endParaRPr>
          </a:p>
          <a:p>
            <a:pPr marL="457200" lvl="0" indent="-368300" algn="l" rtl="0">
              <a:lnSpc>
                <a:spcPct val="115000"/>
              </a:lnSpc>
              <a:spcBef>
                <a:spcPts val="0"/>
              </a:spcBef>
              <a:spcAft>
                <a:spcPts val="0"/>
              </a:spcAft>
              <a:buClr>
                <a:srgbClr val="000000"/>
              </a:buClr>
              <a:buSzPts val="2200"/>
              <a:buFont typeface="PT Sans Narrow"/>
              <a:buChar char="●"/>
            </a:pPr>
            <a:r>
              <a:rPr lang="en-US" sz="2200">
                <a:solidFill>
                  <a:srgbClr val="000000"/>
                </a:solidFill>
                <a:latin typeface="PT Sans Narrow"/>
                <a:ea typeface="PT Sans Narrow"/>
                <a:cs typeface="PT Sans Narrow"/>
                <a:sym typeface="PT Sans Narrow"/>
              </a:rPr>
              <a:t>$55.2 million for permanent housing (combination of funds for 362 Homekey unts, 395 flexible housing subsidy pool, medium term subsidies, 225 rapid rehousing expansion with workforce funding and a one-time frontline worker pay bonus)</a:t>
            </a:r>
            <a:endParaRPr sz="2200">
              <a:solidFill>
                <a:srgbClr val="000000"/>
              </a:solidFill>
              <a:latin typeface="PT Sans Narrow"/>
              <a:ea typeface="PT Sans Narrow"/>
              <a:cs typeface="PT Sans Narrow"/>
              <a:sym typeface="PT Sans Narrow"/>
            </a:endParaRPr>
          </a:p>
          <a:p>
            <a:pPr marL="457200" lvl="0" indent="-368300" algn="l" rtl="0">
              <a:lnSpc>
                <a:spcPct val="115000"/>
              </a:lnSpc>
              <a:spcBef>
                <a:spcPts val="0"/>
              </a:spcBef>
              <a:spcAft>
                <a:spcPts val="0"/>
              </a:spcAft>
              <a:buClr>
                <a:srgbClr val="000000"/>
              </a:buClr>
              <a:buSzPts val="2200"/>
              <a:buFont typeface="PT Sans Narrow"/>
              <a:buChar char="●"/>
            </a:pPr>
            <a:r>
              <a:rPr lang="en-US" sz="2200">
                <a:solidFill>
                  <a:srgbClr val="000000"/>
                </a:solidFill>
                <a:latin typeface="PT Sans Narrow"/>
                <a:ea typeface="PT Sans Narrow"/>
                <a:cs typeface="PT Sans Narrow"/>
                <a:sym typeface="PT Sans Narrow"/>
              </a:rPr>
              <a:t>$25.9 million into 450 shelter beds primarily for COVID-19 related activities and one-time frontline worker pay bonuses</a:t>
            </a:r>
            <a:endParaRPr sz="2200">
              <a:solidFill>
                <a:srgbClr val="000000"/>
              </a:solidFill>
              <a:latin typeface="PT Sans Narrow"/>
              <a:ea typeface="PT Sans Narrow"/>
              <a:cs typeface="PT Sans Narrow"/>
              <a:sym typeface="PT Sans Narrow"/>
            </a:endParaRPr>
          </a:p>
          <a:p>
            <a:pPr marL="457200" lvl="0" indent="-368300" algn="l" rtl="0">
              <a:lnSpc>
                <a:spcPct val="115000"/>
              </a:lnSpc>
              <a:spcBef>
                <a:spcPts val="0"/>
              </a:spcBef>
              <a:spcAft>
                <a:spcPts val="0"/>
              </a:spcAft>
              <a:buClr>
                <a:srgbClr val="000000"/>
              </a:buClr>
              <a:buSzPts val="2200"/>
              <a:buFont typeface="PT Sans Narrow"/>
              <a:buChar char="●"/>
            </a:pPr>
            <a:r>
              <a:rPr lang="en-US" sz="2200">
                <a:solidFill>
                  <a:srgbClr val="000000"/>
                </a:solidFill>
                <a:latin typeface="PT Sans Narrow"/>
                <a:ea typeface="PT Sans Narrow"/>
                <a:cs typeface="PT Sans Narrow"/>
                <a:sym typeface="PT Sans Narrow"/>
              </a:rPr>
              <a:t>$3.4 million into prevention for problem solving plus emergency rental assistance and one-time front-line worker pay bonuses</a:t>
            </a:r>
            <a:endParaRPr sz="2200">
              <a:solidFill>
                <a:srgbClr val="000000"/>
              </a:solidFill>
              <a:latin typeface="PT Sans Narrow"/>
              <a:ea typeface="PT Sans Narrow"/>
              <a:cs typeface="PT Sans Narrow"/>
              <a:sym typeface="PT Sans Narrow"/>
            </a:endParaRPr>
          </a:p>
          <a:p>
            <a:pPr marL="457200" lvl="0" indent="-368300" algn="l" rtl="0">
              <a:lnSpc>
                <a:spcPct val="115000"/>
              </a:lnSpc>
              <a:spcBef>
                <a:spcPts val="0"/>
              </a:spcBef>
              <a:spcAft>
                <a:spcPts val="0"/>
              </a:spcAft>
              <a:buClr>
                <a:srgbClr val="000000"/>
              </a:buClr>
              <a:buSzPts val="2200"/>
              <a:buFont typeface="PT Sans Narrow"/>
              <a:buChar char="●"/>
            </a:pPr>
            <a:r>
              <a:rPr lang="en-US" sz="2200">
                <a:solidFill>
                  <a:srgbClr val="000000"/>
                </a:solidFill>
                <a:latin typeface="PT Sans Narrow"/>
                <a:ea typeface="PT Sans Narrow"/>
                <a:cs typeface="PT Sans Narrow"/>
                <a:sym typeface="PT Sans Narrow"/>
              </a:rPr>
              <a:t>$127 million in mental health for expansion of street crisis response teams, expanded mental health and substance use treatment beds, site acquisition for 125 new beds, care coordination and transition management teams, creation of a crisis diversion facility</a:t>
            </a:r>
            <a:endParaRPr sz="2200">
              <a:latin typeface="PT Sans Narrow"/>
              <a:ea typeface="PT Sans Narrow"/>
              <a:cs typeface="PT Sans Narrow"/>
              <a:sym typeface="PT Sans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838200" y="365126"/>
            <a:ext cx="10515600" cy="7189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3000" b="1">
                <a:solidFill>
                  <a:schemeClr val="dk2"/>
                </a:solidFill>
                <a:latin typeface="PT Sans Narrow"/>
                <a:ea typeface="PT Sans Narrow"/>
                <a:cs typeface="PT Sans Narrow"/>
                <a:sym typeface="PT Sans Narrow"/>
              </a:rPr>
              <a:t>Permanent Housing Expenditures</a:t>
            </a:r>
            <a:endParaRPr sz="5400" b="1">
              <a:solidFill>
                <a:schemeClr val="dk2"/>
              </a:solidFill>
              <a:latin typeface="PT Sans Narrow"/>
              <a:ea typeface="PT Sans Narrow"/>
              <a:cs typeface="PT Sans Narrow"/>
              <a:sym typeface="PT Sans Narrow"/>
            </a:endParaRPr>
          </a:p>
        </p:txBody>
      </p:sp>
      <p:sp>
        <p:nvSpPr>
          <p:cNvPr id="164" name="Google Shape;164;p27"/>
          <p:cNvSpPr/>
          <p:nvPr/>
        </p:nvSpPr>
        <p:spPr>
          <a:xfrm>
            <a:off x="838200" y="858784"/>
            <a:ext cx="1048810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i="1">
                <a:solidFill>
                  <a:srgbClr val="000000"/>
                </a:solidFill>
                <a:latin typeface="PT Sans Narrow"/>
                <a:ea typeface="PT Sans Narrow"/>
                <a:cs typeface="PT Sans Narrow"/>
                <a:sym typeface="PT Sans Narrow"/>
              </a:rPr>
              <a:t>Permanent Housing Expenditures are to receive at least 50% of OCOH funding, with the goal of, over time, providing permanent housing for 4,000 people</a:t>
            </a:r>
            <a:endParaRPr sz="1500" i="1">
              <a:latin typeface="PT Sans Narrow"/>
              <a:ea typeface="PT Sans Narrow"/>
              <a:cs typeface="PT Sans Narrow"/>
              <a:sym typeface="PT Sans Narrow"/>
            </a:endParaRPr>
          </a:p>
        </p:txBody>
      </p:sp>
      <p:sp>
        <p:nvSpPr>
          <p:cNvPr id="165" name="Google Shape;165;p27"/>
          <p:cNvSpPr/>
          <p:nvPr/>
        </p:nvSpPr>
        <p:spPr>
          <a:xfrm>
            <a:off x="838200" y="1382000"/>
            <a:ext cx="10191900" cy="5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2200" b="1">
                <a:solidFill>
                  <a:schemeClr val="lt1"/>
                </a:solidFill>
                <a:latin typeface="PT Sans Narrow"/>
                <a:ea typeface="PT Sans Narrow"/>
                <a:cs typeface="PT Sans Narrow"/>
                <a:sym typeface="PT Sans Narrow"/>
              </a:rPr>
              <a:t>Priorities and Recommendations Identified through Community Stakeholder Input Processes:</a:t>
            </a:r>
            <a:endParaRPr sz="22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Clr>
                <a:schemeClr val="dk1"/>
              </a:buClr>
              <a:buSzPts val="1100"/>
              <a:buFont typeface="Arial"/>
              <a:buNone/>
            </a:pPr>
            <a:endParaRPr sz="2200">
              <a:solidFill>
                <a:schemeClr val="lt1"/>
              </a:solidFill>
              <a:latin typeface="PT Sans Narrow"/>
              <a:ea typeface="PT Sans Narrow"/>
              <a:cs typeface="PT Sans Narrow"/>
              <a:sym typeface="PT Sans Narrow"/>
            </a:endParaRPr>
          </a:p>
          <a:p>
            <a:pPr marL="457200" lvl="0" indent="-368300" algn="l" rtl="0">
              <a:lnSpc>
                <a:spcPct val="150000"/>
              </a:lnSpc>
              <a:spcBef>
                <a:spcPts val="0"/>
              </a:spcBef>
              <a:spcAft>
                <a:spcPts val="0"/>
              </a:spcAft>
              <a:buClr>
                <a:schemeClr val="lt1"/>
              </a:buClr>
              <a:buSzPts val="2200"/>
              <a:buFont typeface="PT Sans Narrow"/>
              <a:buChar char="●"/>
            </a:pPr>
            <a:r>
              <a:rPr lang="en-US" sz="2200">
                <a:solidFill>
                  <a:schemeClr val="lt1"/>
                </a:solidFill>
                <a:latin typeface="PT Sans Narrow"/>
                <a:ea typeface="PT Sans Narrow"/>
                <a:cs typeface="PT Sans Narrow"/>
                <a:sym typeface="PT Sans Narrow"/>
              </a:rPr>
              <a:t>More permanent housing</a:t>
            </a:r>
            <a:endParaRPr sz="2200">
              <a:solidFill>
                <a:schemeClr val="lt1"/>
              </a:solidFill>
              <a:latin typeface="PT Sans Narrow"/>
              <a:ea typeface="PT Sans Narrow"/>
              <a:cs typeface="PT Sans Narrow"/>
              <a:sym typeface="PT Sans Narrow"/>
            </a:endParaRPr>
          </a:p>
          <a:p>
            <a:pPr marL="457200" lvl="0" indent="-368300" algn="l" rtl="0">
              <a:lnSpc>
                <a:spcPct val="150000"/>
              </a:lnSpc>
              <a:spcBef>
                <a:spcPts val="0"/>
              </a:spcBef>
              <a:spcAft>
                <a:spcPts val="0"/>
              </a:spcAft>
              <a:buClr>
                <a:schemeClr val="lt1"/>
              </a:buClr>
              <a:buSzPts val="2200"/>
              <a:buFont typeface="PT Sans Narrow"/>
              <a:buChar char="●"/>
            </a:pPr>
            <a:r>
              <a:rPr lang="en-US" sz="2200">
                <a:solidFill>
                  <a:schemeClr val="lt1"/>
                </a:solidFill>
                <a:latin typeface="PT Sans Narrow"/>
                <a:ea typeface="PT Sans Narrow"/>
                <a:cs typeface="PT Sans Narrow"/>
                <a:sym typeface="PT Sans Narrow"/>
              </a:rPr>
              <a:t>Expansion of flexible housing subsidy pool funding </a:t>
            </a:r>
            <a:endParaRPr sz="2200">
              <a:solidFill>
                <a:schemeClr val="lt1"/>
              </a:solidFill>
              <a:latin typeface="PT Sans Narrow"/>
              <a:ea typeface="PT Sans Narrow"/>
              <a:cs typeface="PT Sans Narrow"/>
              <a:sym typeface="PT Sans Narrow"/>
            </a:endParaRPr>
          </a:p>
          <a:p>
            <a:pPr marL="457200" lvl="0" indent="-368300" algn="l" rtl="0">
              <a:lnSpc>
                <a:spcPct val="150000"/>
              </a:lnSpc>
              <a:spcBef>
                <a:spcPts val="0"/>
              </a:spcBef>
              <a:spcAft>
                <a:spcPts val="0"/>
              </a:spcAft>
              <a:buClr>
                <a:schemeClr val="lt1"/>
              </a:buClr>
              <a:buSzPts val="2200"/>
              <a:buFont typeface="PT Sans Narrow"/>
              <a:buChar char="●"/>
            </a:pPr>
            <a:r>
              <a:rPr lang="en-US" sz="2200">
                <a:solidFill>
                  <a:schemeClr val="lt1"/>
                </a:solidFill>
                <a:latin typeface="PT Sans Narrow"/>
                <a:ea typeface="PT Sans Narrow"/>
                <a:cs typeface="PT Sans Narrow"/>
                <a:sym typeface="PT Sans Narrow"/>
              </a:rPr>
              <a:t>Provision of time-limited subsidies</a:t>
            </a:r>
            <a:endParaRPr sz="2200">
              <a:solidFill>
                <a:schemeClr val="lt1"/>
              </a:solidFill>
              <a:latin typeface="PT Sans Narrow"/>
              <a:ea typeface="PT Sans Narrow"/>
              <a:cs typeface="PT Sans Narrow"/>
              <a:sym typeface="PT Sans Narrow"/>
            </a:endParaRPr>
          </a:p>
          <a:p>
            <a:pPr marL="457200" lvl="0" indent="-368300" algn="l" rtl="0">
              <a:lnSpc>
                <a:spcPct val="150000"/>
              </a:lnSpc>
              <a:spcBef>
                <a:spcPts val="0"/>
              </a:spcBef>
              <a:spcAft>
                <a:spcPts val="0"/>
              </a:spcAft>
              <a:buClr>
                <a:schemeClr val="lt1"/>
              </a:buClr>
              <a:buSzPts val="2200"/>
              <a:buFont typeface="PT Sans Narrow"/>
              <a:buChar char="●"/>
            </a:pPr>
            <a:r>
              <a:rPr lang="en-US" sz="2200">
                <a:solidFill>
                  <a:schemeClr val="lt1"/>
                </a:solidFill>
                <a:latin typeface="PT Sans Narrow"/>
                <a:ea typeface="PT Sans Narrow"/>
                <a:cs typeface="PT Sans Narrow"/>
                <a:sym typeface="PT Sans Narrow"/>
              </a:rPr>
              <a:t>Support the availability of culturally competent services to support people after they are connected to housing</a:t>
            </a:r>
            <a:endParaRPr sz="2200">
              <a:solidFill>
                <a:schemeClr val="lt1"/>
              </a:solidFill>
              <a:latin typeface="PT Sans Narrow"/>
              <a:ea typeface="PT Sans Narrow"/>
              <a:cs typeface="PT Sans Narrow"/>
              <a:sym typeface="PT Sans Narrow"/>
            </a:endParaRPr>
          </a:p>
          <a:p>
            <a:pPr marL="0" marR="0" lvl="0" indent="0" algn="l" rtl="0">
              <a:lnSpc>
                <a:spcPct val="150000"/>
              </a:lnSpc>
              <a:spcBef>
                <a:spcPts val="0"/>
              </a:spcBef>
              <a:spcAft>
                <a:spcPts val="0"/>
              </a:spcAft>
              <a:buNone/>
            </a:pPr>
            <a:endParaRPr sz="2000">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Clr>
                <a:schemeClr val="dk1"/>
              </a:buClr>
              <a:buSzPts val="1100"/>
              <a:buFont typeface="Arial"/>
              <a:buNone/>
            </a:pPr>
            <a:r>
              <a:rPr lang="en-US" sz="2200" b="1">
                <a:solidFill>
                  <a:schemeClr val="lt1"/>
                </a:solidFill>
                <a:latin typeface="PT Sans Narrow"/>
                <a:ea typeface="PT Sans Narrow"/>
                <a:cs typeface="PT Sans Narrow"/>
                <a:sym typeface="PT Sans Narrow"/>
              </a:rPr>
              <a:t>Alignment of Recommended Investments with Equity and Justice Goals</a:t>
            </a:r>
            <a:endParaRPr sz="22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Clr>
                <a:schemeClr val="dk1"/>
              </a:buClr>
              <a:buSzPts val="1100"/>
              <a:buFont typeface="Arial"/>
              <a:buNone/>
            </a:pPr>
            <a:endParaRPr sz="2200">
              <a:solidFill>
                <a:schemeClr val="lt1"/>
              </a:solidFill>
              <a:latin typeface="PT Sans Narrow"/>
              <a:ea typeface="PT Sans Narrow"/>
              <a:cs typeface="PT Sans Narrow"/>
              <a:sym typeface="PT Sans Narrow"/>
            </a:endParaRPr>
          </a:p>
          <a:p>
            <a:pPr marL="457200" lvl="0" indent="-368300" algn="l" rtl="0">
              <a:lnSpc>
                <a:spcPct val="90000"/>
              </a:lnSpc>
              <a:spcBef>
                <a:spcPts val="0"/>
              </a:spcBef>
              <a:spcAft>
                <a:spcPts val="0"/>
              </a:spcAft>
              <a:buClr>
                <a:schemeClr val="lt1"/>
              </a:buClr>
              <a:buSzPts val="2200"/>
              <a:buFont typeface="PT Sans Narrow"/>
              <a:buChar char="●"/>
            </a:pPr>
            <a:r>
              <a:rPr lang="en-US" sz="2200">
                <a:solidFill>
                  <a:schemeClr val="lt1"/>
                </a:solidFill>
                <a:latin typeface="PT Sans Narrow"/>
                <a:ea typeface="PT Sans Narrow"/>
                <a:cs typeface="PT Sans Narrow"/>
                <a:sym typeface="PT Sans Narrow"/>
              </a:rPr>
              <a:t>Rapid rehousing vouchers for 50 people with criminal justice histories</a:t>
            </a:r>
            <a:endParaRPr sz="2200">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Clr>
                <a:schemeClr val="dk1"/>
              </a:buClr>
              <a:buSzPts val="1100"/>
              <a:buFont typeface="Arial"/>
              <a:buNone/>
            </a:pPr>
            <a:endParaRPr sz="1600">
              <a:solidFill>
                <a:schemeClr val="dk1"/>
              </a:solidFill>
              <a:latin typeface="Century Gothic"/>
              <a:ea typeface="Century Gothic"/>
              <a:cs typeface="Century Gothic"/>
              <a:sym typeface="Century Gothic"/>
            </a:endParaRPr>
          </a:p>
          <a:p>
            <a:pPr marL="0" lvl="0" indent="0" algn="l" rtl="0">
              <a:lnSpc>
                <a:spcPct val="90000"/>
              </a:lnSpc>
              <a:spcBef>
                <a:spcPts val="0"/>
              </a:spcBef>
              <a:spcAft>
                <a:spcPts val="0"/>
              </a:spcAft>
              <a:buClr>
                <a:schemeClr val="dk1"/>
              </a:buClr>
              <a:buSzPts val="1100"/>
              <a:buFont typeface="Arial"/>
              <a:buNone/>
            </a:pPr>
            <a:endParaRPr sz="16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a:p>
          <a:p>
            <a:pPr marL="0" marR="0" lvl="0" indent="0" algn="l" rtl="0">
              <a:spcBef>
                <a:spcPts val="0"/>
              </a:spcBef>
              <a:spcAft>
                <a:spcPts val="0"/>
              </a:spcAft>
              <a:buNone/>
            </a:pPr>
            <a:endParaRPr sz="1400">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371600" lvl="0" indent="457200" algn="l" rtl="0">
              <a:lnSpc>
                <a:spcPct val="90000"/>
              </a:lnSpc>
              <a:spcBef>
                <a:spcPts val="0"/>
              </a:spcBef>
              <a:spcAft>
                <a:spcPts val="0"/>
              </a:spcAft>
              <a:buClr>
                <a:schemeClr val="dk1"/>
              </a:buClr>
              <a:buSzPts val="2000"/>
              <a:buFont typeface="Century Gothic"/>
              <a:buNone/>
            </a:pPr>
            <a:r>
              <a:rPr lang="en-US" sz="3000" b="1">
                <a:solidFill>
                  <a:srgbClr val="C45911"/>
                </a:solidFill>
                <a:latin typeface="PT Sans Narrow"/>
                <a:ea typeface="PT Sans Narrow"/>
                <a:cs typeface="PT Sans Narrow"/>
                <a:sym typeface="PT Sans Narrow"/>
              </a:rPr>
              <a:t>The Our City, Our Home Oversight Committee</a:t>
            </a:r>
            <a:endParaRPr sz="3000" b="1">
              <a:solidFill>
                <a:srgbClr val="C45911"/>
              </a:solidFill>
              <a:latin typeface="PT Sans Narrow"/>
              <a:ea typeface="PT Sans Narrow"/>
              <a:cs typeface="PT Sans Narrow"/>
              <a:sym typeface="PT Sans Narrow"/>
            </a:endParaRPr>
          </a:p>
        </p:txBody>
      </p:sp>
      <p:sp>
        <p:nvSpPr>
          <p:cNvPr id="77" name="Google Shape;77;p15"/>
          <p:cNvSpPr/>
          <p:nvPr/>
        </p:nvSpPr>
        <p:spPr>
          <a:xfrm>
            <a:off x="838200" y="1395400"/>
            <a:ext cx="9281400" cy="506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u="sng">
                <a:solidFill>
                  <a:schemeClr val="lt1"/>
                </a:solidFill>
                <a:latin typeface="PT Sans Narrow"/>
                <a:ea typeface="PT Sans Narrow"/>
                <a:cs typeface="PT Sans Narrow"/>
                <a:sym typeface="PT Sans Narrow"/>
              </a:rPr>
              <a:t>Members</a:t>
            </a:r>
            <a:r>
              <a:rPr lang="en-US" sz="1700" b="1">
                <a:solidFill>
                  <a:schemeClr val="lt1"/>
                </a:solidFill>
                <a:latin typeface="PT Sans Narrow"/>
                <a:ea typeface="PT Sans Narrow"/>
                <a:cs typeface="PT Sans Narrow"/>
                <a:sym typeface="PT Sans Narrow"/>
              </a:rPr>
              <a:t>:</a:t>
            </a:r>
            <a:endParaRPr sz="1700" b="1">
              <a:solidFill>
                <a:schemeClr val="lt1"/>
              </a:solidFill>
              <a:latin typeface="PT Sans Narrow"/>
              <a:ea typeface="PT Sans Narrow"/>
              <a:cs typeface="PT Sans Narrow"/>
              <a:sym typeface="PT Sans Narrow"/>
            </a:endParaRPr>
          </a:p>
          <a:p>
            <a:pPr marL="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Brett Andrews, Behavioral Health Liaison </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Julia D’Antonio (Vice-Chair), Community Impact &amp; Accountability Liaison</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Jennifer Friedenbach, Immediate Needs Liaison</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Shaun Haines, Community Impact &amp; Communications Liaison</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Julie Leadbetter, Prevention/Diversion Liaison </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Lena Miller, Immediate Needs Liaison (unofficial)</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Cynthia Nagendra, Data Officer and Systems Modeling/Strategic Investment Plan Liaison</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Ken Reggio, Housing Inventory &amp; Pipeline Liaison</a:t>
            </a: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endParaRPr sz="1700" b="1">
              <a:solidFill>
                <a:schemeClr val="lt1"/>
              </a:solidFill>
              <a:latin typeface="PT Sans Narrow"/>
              <a:ea typeface="PT Sans Narrow"/>
              <a:cs typeface="PT Sans Narrow"/>
              <a:sym typeface="PT Sans Narrow"/>
            </a:endParaRPr>
          </a:p>
          <a:p>
            <a:pPr marL="457200" marR="0" lvl="0" indent="0" algn="l" rtl="0">
              <a:spcBef>
                <a:spcPts val="0"/>
              </a:spcBef>
              <a:spcAft>
                <a:spcPts val="0"/>
              </a:spcAft>
              <a:buNone/>
            </a:pPr>
            <a:r>
              <a:rPr lang="en-US" sz="1700" b="1">
                <a:solidFill>
                  <a:schemeClr val="lt1"/>
                </a:solidFill>
                <a:latin typeface="PT Sans Narrow"/>
                <a:ea typeface="PT Sans Narrow"/>
                <a:cs typeface="PT Sans Narrow"/>
                <a:sym typeface="PT Sans Narrow"/>
              </a:rPr>
              <a:t>Shanell Williams (Chair)</a:t>
            </a:r>
            <a:endParaRPr sz="1700" b="1">
              <a:solidFill>
                <a:schemeClr val="lt1"/>
              </a:solidFill>
              <a:latin typeface="PT Sans Narrow"/>
              <a:ea typeface="PT Sans Narrow"/>
              <a:cs typeface="PT Sans Narrow"/>
              <a:sym typeface="PT Sans Narrow"/>
            </a:endParaRPr>
          </a:p>
        </p:txBody>
      </p:sp>
      <p:sp>
        <p:nvSpPr>
          <p:cNvPr id="78" name="Google Shape;78;p15"/>
          <p:cNvSpPr/>
          <p:nvPr/>
        </p:nvSpPr>
        <p:spPr>
          <a:xfrm>
            <a:off x="6337515" y="1690688"/>
            <a:ext cx="462585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763800" y="114526"/>
            <a:ext cx="10515600" cy="71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3000" b="1">
                <a:solidFill>
                  <a:schemeClr val="dk2"/>
                </a:solidFill>
                <a:latin typeface="PT Sans Narrow"/>
                <a:ea typeface="PT Sans Narrow"/>
                <a:cs typeface="PT Sans Narrow"/>
                <a:sym typeface="PT Sans Narrow"/>
              </a:rPr>
              <a:t>Permanent Housing Expenditures</a:t>
            </a:r>
            <a:endParaRPr sz="3000" b="1">
              <a:solidFill>
                <a:schemeClr val="dk2"/>
              </a:solidFill>
              <a:latin typeface="PT Sans Narrow"/>
              <a:ea typeface="PT Sans Narrow"/>
              <a:cs typeface="PT Sans Narrow"/>
              <a:sym typeface="PT Sans Narrow"/>
            </a:endParaRPr>
          </a:p>
        </p:txBody>
      </p:sp>
      <p:sp>
        <p:nvSpPr>
          <p:cNvPr id="172" name="Google Shape;172;p28"/>
          <p:cNvSpPr/>
          <p:nvPr/>
        </p:nvSpPr>
        <p:spPr>
          <a:xfrm>
            <a:off x="477000" y="863950"/>
            <a:ext cx="11238000" cy="17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000000"/>
                </a:solidFill>
                <a:latin typeface="PT Sans Narrow"/>
                <a:ea typeface="PT Sans Narrow"/>
                <a:cs typeface="PT Sans Narrow"/>
                <a:sym typeface="PT Sans Narrow"/>
              </a:rPr>
              <a:t>Recommendations for Investments Adopted at April and May OCOH Committee Meetings:</a:t>
            </a:r>
            <a:endParaRPr sz="1600">
              <a:solidFill>
                <a:srgbClr val="000000"/>
              </a:solidFill>
              <a:latin typeface="PT Sans Narrow"/>
              <a:ea typeface="PT Sans Narrow"/>
              <a:cs typeface="PT Sans Narrow"/>
              <a:sym typeface="PT Sans Narrow"/>
            </a:endParaRPr>
          </a:p>
          <a:p>
            <a:pPr marL="457200" marR="0" lvl="0" indent="-330200" algn="l" rtl="0">
              <a:spcBef>
                <a:spcPts val="0"/>
              </a:spcBef>
              <a:spcAft>
                <a:spcPts val="0"/>
              </a:spcAft>
              <a:buClr>
                <a:srgbClr val="000000"/>
              </a:buClr>
              <a:buSzPts val="1600"/>
              <a:buFont typeface="Century Gothic"/>
              <a:buChar char="●"/>
            </a:pPr>
            <a:r>
              <a:rPr lang="en-US" sz="1600">
                <a:solidFill>
                  <a:srgbClr val="000000"/>
                </a:solidFill>
                <a:latin typeface="PT Sans Narrow"/>
                <a:ea typeface="PT Sans Narrow"/>
                <a:cs typeface="PT Sans Narrow"/>
                <a:sym typeface="PT Sans Narrow"/>
              </a:rPr>
              <a:t>The Committee recommended investments totaling </a:t>
            </a:r>
            <a:r>
              <a:rPr lang="en-US" sz="1600" b="1">
                <a:solidFill>
                  <a:srgbClr val="000000"/>
                </a:solidFill>
                <a:latin typeface="PT Sans Narrow"/>
                <a:ea typeface="PT Sans Narrow"/>
                <a:cs typeface="PT Sans Narrow"/>
                <a:sym typeface="PT Sans Narrow"/>
              </a:rPr>
              <a:t>$508.3 million </a:t>
            </a:r>
            <a:r>
              <a:rPr lang="en-US" sz="1600">
                <a:solidFill>
                  <a:srgbClr val="000000"/>
                </a:solidFill>
                <a:latin typeface="PT Sans Narrow"/>
                <a:ea typeface="PT Sans Narrow"/>
                <a:cs typeface="PT Sans Narrow"/>
                <a:sym typeface="PT Sans Narrow"/>
              </a:rPr>
              <a:t>into Permanent Housing Expenditures and prioritized investments into a mix of development activities, 1,182 unit </a:t>
            </a:r>
            <a:r>
              <a:rPr lang="en-US" sz="1600">
                <a:latin typeface="PT Sans Narrow"/>
                <a:ea typeface="PT Sans Narrow"/>
                <a:cs typeface="PT Sans Narrow"/>
                <a:sym typeface="PT Sans Narrow"/>
              </a:rPr>
              <a:t>acquisitions</a:t>
            </a:r>
            <a:r>
              <a:rPr lang="en-US" sz="1600">
                <a:solidFill>
                  <a:srgbClr val="000000"/>
                </a:solidFill>
                <a:latin typeface="PT Sans Narrow"/>
                <a:ea typeface="PT Sans Narrow"/>
                <a:cs typeface="PT Sans Narrow"/>
                <a:sym typeface="PT Sans Narrow"/>
              </a:rPr>
              <a:t>, 1,300 Flexible Housing Subsidy Pool resources, 315 Medium-Term Subsidies and Rapid Rehousing supports, and non-time-limited bridge housing for youth. </a:t>
            </a:r>
            <a:endParaRPr sz="1600">
              <a:solidFill>
                <a:srgbClr val="000000"/>
              </a:solidFill>
              <a:latin typeface="PT Sans Narrow"/>
              <a:ea typeface="PT Sans Narrow"/>
              <a:cs typeface="PT Sans Narrow"/>
              <a:sym typeface="PT Sans Narrow"/>
            </a:endParaRPr>
          </a:p>
          <a:p>
            <a:pPr marL="457200" marR="0" lvl="0" indent="-330200" algn="l" rtl="0">
              <a:spcBef>
                <a:spcPts val="0"/>
              </a:spcBef>
              <a:spcAft>
                <a:spcPts val="0"/>
              </a:spcAft>
              <a:buClr>
                <a:srgbClr val="000000"/>
              </a:buClr>
              <a:buSzPts val="1600"/>
              <a:buFont typeface="PT Sans Narrow"/>
              <a:buChar char="●"/>
            </a:pPr>
            <a:r>
              <a:rPr lang="en-US" sz="1600">
                <a:solidFill>
                  <a:srgbClr val="000000"/>
                </a:solidFill>
                <a:latin typeface="PT Sans Narrow"/>
                <a:ea typeface="PT Sans Narrow"/>
                <a:cs typeface="PT Sans Narrow"/>
                <a:sym typeface="PT Sans Narrow"/>
              </a:rPr>
              <a:t>These investments include $2</a:t>
            </a:r>
            <a:r>
              <a:rPr lang="en-US" sz="1600">
                <a:latin typeface="PT Sans Narrow"/>
                <a:ea typeface="PT Sans Narrow"/>
                <a:cs typeface="PT Sans Narrow"/>
                <a:sym typeface="PT Sans Narrow"/>
              </a:rPr>
              <a:t>2</a:t>
            </a:r>
            <a:r>
              <a:rPr lang="en-US" sz="1600">
                <a:solidFill>
                  <a:srgbClr val="000000"/>
                </a:solidFill>
                <a:latin typeface="PT Sans Narrow"/>
                <a:ea typeface="PT Sans Narrow"/>
                <a:cs typeface="PT Sans Narrow"/>
                <a:sym typeface="PT Sans Narrow"/>
              </a:rPr>
              <a:t>.9 million that the Committee recommended be transferred from the Homelessness Prevention fund balances and used to increase recommended investments into housing acquisition and development activities for adults, families with children, and transition age youth. </a:t>
            </a:r>
            <a:endParaRPr sz="1600">
              <a:latin typeface="PT Sans Narrow"/>
              <a:ea typeface="PT Sans Narrow"/>
              <a:cs typeface="PT Sans Narrow"/>
              <a:sym typeface="PT Sans Narrow"/>
            </a:endParaRPr>
          </a:p>
        </p:txBody>
      </p:sp>
      <p:sp>
        <p:nvSpPr>
          <p:cNvPr id="173" name="Google Shape;173;p28"/>
          <p:cNvSpPr txBox="1"/>
          <p:nvPr/>
        </p:nvSpPr>
        <p:spPr>
          <a:xfrm>
            <a:off x="1612200" y="2640275"/>
            <a:ext cx="1524000" cy="48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General/Adults</a:t>
            </a:r>
            <a:endParaRPr sz="1600">
              <a:latin typeface="PT Sans Narrow"/>
              <a:ea typeface="PT Sans Narrow"/>
              <a:cs typeface="PT Sans Narrow"/>
              <a:sym typeface="PT Sans Narrow"/>
            </a:endParaRPr>
          </a:p>
        </p:txBody>
      </p:sp>
      <p:sp>
        <p:nvSpPr>
          <p:cNvPr id="174" name="Google Shape;174;p28"/>
          <p:cNvSpPr txBox="1"/>
          <p:nvPr/>
        </p:nvSpPr>
        <p:spPr>
          <a:xfrm>
            <a:off x="5875725" y="3079923"/>
            <a:ext cx="605100" cy="466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TAY</a:t>
            </a:r>
            <a:endParaRPr/>
          </a:p>
        </p:txBody>
      </p:sp>
      <p:sp>
        <p:nvSpPr>
          <p:cNvPr id="175" name="Google Shape;175;p28"/>
          <p:cNvSpPr txBox="1"/>
          <p:nvPr/>
        </p:nvSpPr>
        <p:spPr>
          <a:xfrm>
            <a:off x="8701982" y="2522829"/>
            <a:ext cx="2404800" cy="719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Families with Children</a:t>
            </a:r>
            <a:endParaRPr/>
          </a:p>
        </p:txBody>
      </p:sp>
      <p:pic>
        <p:nvPicPr>
          <p:cNvPr id="176" name="Google Shape;176;p28" title="Points scored"/>
          <p:cNvPicPr preferRelativeResize="0"/>
          <p:nvPr/>
        </p:nvPicPr>
        <p:blipFill>
          <a:blip r:embed="rId3">
            <a:alphaModFix/>
          </a:blip>
          <a:stretch>
            <a:fillRect/>
          </a:stretch>
        </p:blipFill>
        <p:spPr>
          <a:xfrm>
            <a:off x="-76200" y="3182275"/>
            <a:ext cx="4999125" cy="3095275"/>
          </a:xfrm>
          <a:prstGeom prst="rect">
            <a:avLst/>
          </a:prstGeom>
          <a:noFill/>
          <a:ln>
            <a:noFill/>
          </a:ln>
        </p:spPr>
      </p:pic>
      <p:pic>
        <p:nvPicPr>
          <p:cNvPr id="177" name="Google Shape;177;p28" title="Points scored"/>
          <p:cNvPicPr preferRelativeResize="0"/>
          <p:nvPr/>
        </p:nvPicPr>
        <p:blipFill>
          <a:blip r:embed="rId4">
            <a:alphaModFix/>
          </a:blip>
          <a:stretch>
            <a:fillRect/>
          </a:stretch>
        </p:blipFill>
        <p:spPr>
          <a:xfrm>
            <a:off x="3605175" y="3517575"/>
            <a:ext cx="5146200" cy="3182050"/>
          </a:xfrm>
          <a:prstGeom prst="rect">
            <a:avLst/>
          </a:prstGeom>
          <a:noFill/>
          <a:ln>
            <a:noFill/>
          </a:ln>
        </p:spPr>
      </p:pic>
      <p:pic>
        <p:nvPicPr>
          <p:cNvPr id="178" name="Google Shape;178;p28" title="Points scored"/>
          <p:cNvPicPr preferRelativeResize="0"/>
          <p:nvPr/>
        </p:nvPicPr>
        <p:blipFill>
          <a:blip r:embed="rId5">
            <a:alphaModFix/>
          </a:blip>
          <a:stretch>
            <a:fillRect/>
          </a:stretch>
        </p:blipFill>
        <p:spPr>
          <a:xfrm>
            <a:off x="7498550" y="3182275"/>
            <a:ext cx="4811649" cy="2975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3"/>
        <p:cNvGrpSpPr/>
        <p:nvPr/>
      </p:nvGrpSpPr>
      <p:grpSpPr>
        <a:xfrm>
          <a:off x="0" y="0"/>
          <a:ext cx="0" cy="0"/>
          <a:chOff x="0" y="0"/>
          <a:chExt cx="0" cy="0"/>
        </a:xfrm>
      </p:grpSpPr>
      <p:sp>
        <p:nvSpPr>
          <p:cNvPr id="184" name="Google Shape;184;p29"/>
          <p:cNvSpPr txBox="1"/>
          <p:nvPr/>
        </p:nvSpPr>
        <p:spPr>
          <a:xfrm>
            <a:off x="1000450" y="1454050"/>
            <a:ext cx="4590000" cy="4423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800" b="1">
                <a:solidFill>
                  <a:schemeClr val="lt1"/>
                </a:solidFill>
                <a:latin typeface="PT Sans Narrow"/>
                <a:ea typeface="PT Sans Narrow"/>
                <a:cs typeface="PT Sans Narrow"/>
                <a:sym typeface="PT Sans Narrow"/>
              </a:rPr>
              <a:t>Priorities and Recommendations Identified through Community Stakeholder Input Processes:</a:t>
            </a:r>
            <a:endParaRPr sz="18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Sheltering options, across a full range of non-congregate models</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Sheltering options tailored and targeted to specific populations</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Continued access to hotel settings as shelter options</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Sheltering options dedicated to transition age youth in wider range of neighborhoods, away from Tenderloin neighborhood.</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Expanded outreach and facilities</a:t>
            </a:r>
            <a:endParaRPr sz="1800">
              <a:solidFill>
                <a:schemeClr val="lt1"/>
              </a:solidFill>
              <a:latin typeface="PT Sans Narrow"/>
              <a:ea typeface="PT Sans Narrow"/>
              <a:cs typeface="PT Sans Narrow"/>
              <a:sym typeface="PT Sans Narrow"/>
            </a:endParaRPr>
          </a:p>
        </p:txBody>
      </p:sp>
      <p:sp>
        <p:nvSpPr>
          <p:cNvPr id="185" name="Google Shape;185;p29"/>
          <p:cNvSpPr txBox="1"/>
          <p:nvPr/>
        </p:nvSpPr>
        <p:spPr>
          <a:xfrm>
            <a:off x="6348575" y="1454050"/>
            <a:ext cx="5471400" cy="2622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000" b="1">
                <a:solidFill>
                  <a:schemeClr val="lt1"/>
                </a:solidFill>
                <a:latin typeface="PT Sans Narrow"/>
                <a:ea typeface="PT Sans Narrow"/>
                <a:cs typeface="PT Sans Narrow"/>
                <a:sym typeface="PT Sans Narrow"/>
              </a:rPr>
              <a:t>Alignment of Recommended Investments with Equity and Justice Goals</a:t>
            </a:r>
            <a:endParaRPr sz="20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2000">
              <a:solidFill>
                <a:schemeClr val="lt1"/>
              </a:solidFill>
              <a:latin typeface="PT Sans Narrow"/>
              <a:ea typeface="PT Sans Narrow"/>
              <a:cs typeface="PT Sans Narrow"/>
              <a:sym typeface="PT Sans Narrow"/>
            </a:endParaRPr>
          </a:p>
          <a:p>
            <a:pPr marL="457200" lvl="0" indent="-355600" algn="l" rtl="0">
              <a:lnSpc>
                <a:spcPct val="90000"/>
              </a:lnSpc>
              <a:spcBef>
                <a:spcPts val="0"/>
              </a:spcBef>
              <a:spcAft>
                <a:spcPts val="0"/>
              </a:spcAft>
              <a:buClr>
                <a:schemeClr val="lt1"/>
              </a:buClr>
              <a:buSzPts val="2000"/>
              <a:buFont typeface="PT Sans Narrow"/>
              <a:buChar char="●"/>
            </a:pPr>
            <a:r>
              <a:rPr lang="en-US" sz="2000">
                <a:solidFill>
                  <a:schemeClr val="lt1"/>
                </a:solidFill>
                <a:latin typeface="PT Sans Narrow"/>
                <a:ea typeface="PT Sans Narrow"/>
                <a:cs typeface="PT Sans Narrow"/>
                <a:sym typeface="PT Sans Narrow"/>
              </a:rPr>
              <a:t>Continuation of the RV park in the Bayview</a:t>
            </a:r>
            <a:endParaRPr sz="20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2000">
              <a:solidFill>
                <a:schemeClr val="lt1"/>
              </a:solidFill>
              <a:latin typeface="PT Sans Narrow"/>
              <a:ea typeface="PT Sans Narrow"/>
              <a:cs typeface="PT Sans Narrow"/>
              <a:sym typeface="PT Sans Narrow"/>
            </a:endParaRPr>
          </a:p>
          <a:p>
            <a:pPr marL="457200" lvl="0" indent="-355600" algn="l" rtl="0">
              <a:lnSpc>
                <a:spcPct val="90000"/>
              </a:lnSpc>
              <a:spcBef>
                <a:spcPts val="0"/>
              </a:spcBef>
              <a:spcAft>
                <a:spcPts val="0"/>
              </a:spcAft>
              <a:buClr>
                <a:schemeClr val="lt1"/>
              </a:buClr>
              <a:buSzPts val="2000"/>
              <a:buFont typeface="PT Sans Narrow"/>
              <a:buChar char="●"/>
            </a:pPr>
            <a:r>
              <a:rPr lang="en-US" sz="2000">
                <a:solidFill>
                  <a:schemeClr val="lt1"/>
                </a:solidFill>
                <a:latin typeface="PT Sans Narrow"/>
                <a:ea typeface="PT Sans Narrow"/>
                <a:cs typeface="PT Sans Narrow"/>
                <a:sym typeface="PT Sans Narrow"/>
              </a:rPr>
              <a:t>100-vehicle Safe Parking Site in Bayview</a:t>
            </a:r>
            <a:endParaRPr sz="20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2000">
              <a:solidFill>
                <a:schemeClr val="lt1"/>
              </a:solidFill>
              <a:latin typeface="PT Sans Narrow"/>
              <a:ea typeface="PT Sans Narrow"/>
              <a:cs typeface="PT Sans Narrow"/>
              <a:sym typeface="PT Sans Narrow"/>
            </a:endParaRPr>
          </a:p>
          <a:p>
            <a:pPr marL="457200" lvl="0" indent="-355600" algn="l" rtl="0">
              <a:lnSpc>
                <a:spcPct val="90000"/>
              </a:lnSpc>
              <a:spcBef>
                <a:spcPts val="0"/>
              </a:spcBef>
              <a:spcAft>
                <a:spcPts val="0"/>
              </a:spcAft>
              <a:buClr>
                <a:schemeClr val="lt1"/>
              </a:buClr>
              <a:buSzPts val="2000"/>
              <a:buFont typeface="PT Sans Narrow"/>
              <a:buChar char="●"/>
            </a:pPr>
            <a:r>
              <a:rPr lang="en-US" sz="2000">
                <a:solidFill>
                  <a:schemeClr val="lt1"/>
                </a:solidFill>
                <a:latin typeface="PT Sans Narrow"/>
                <a:ea typeface="PT Sans Narrow"/>
                <a:cs typeface="PT Sans Narrow"/>
                <a:sym typeface="PT Sans Narrow"/>
              </a:rPr>
              <a:t>Navigation center for justice-involved individuals</a:t>
            </a:r>
            <a:endParaRPr sz="2000">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186" name="Google Shape;186;p29"/>
          <p:cNvSpPr txBox="1">
            <a:spLocks noGrp="1"/>
          </p:cNvSpPr>
          <p:nvPr>
            <p:ph type="title"/>
          </p:nvPr>
        </p:nvSpPr>
        <p:spPr>
          <a:xfrm>
            <a:off x="838200" y="354926"/>
            <a:ext cx="10515600" cy="71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66666"/>
              <a:buFont typeface="Century Gothic"/>
              <a:buNone/>
            </a:pPr>
            <a:r>
              <a:rPr lang="en-US" sz="3000" b="1">
                <a:solidFill>
                  <a:schemeClr val="dk2"/>
                </a:solidFill>
                <a:latin typeface="PT Sans Narrow"/>
                <a:ea typeface="PT Sans Narrow"/>
                <a:cs typeface="PT Sans Narrow"/>
                <a:sym typeface="PT Sans Narrow"/>
              </a:rPr>
              <a:t>Homeless Shelter &amp; Hygiene Expenditures</a:t>
            </a:r>
            <a:endParaRPr sz="3000" b="1">
              <a:solidFill>
                <a:schemeClr val="dk2"/>
              </a:solidFill>
              <a:latin typeface="PT Sans Narrow"/>
              <a:ea typeface="PT Sans Narrow"/>
              <a:cs typeface="PT Sans Narrow"/>
              <a:sym typeface="PT Sans Narrow"/>
            </a:endParaRPr>
          </a:p>
          <a:p>
            <a:pPr marL="0" lvl="0" indent="0" algn="l" rtl="0">
              <a:lnSpc>
                <a:spcPct val="90000"/>
              </a:lnSpc>
              <a:spcBef>
                <a:spcPts val="0"/>
              </a:spcBef>
              <a:spcAft>
                <a:spcPts val="0"/>
              </a:spcAft>
              <a:buClr>
                <a:schemeClr val="dk1"/>
              </a:buClr>
              <a:buSzPct val="112499"/>
              <a:buFont typeface="Century Gothic"/>
              <a:buNone/>
            </a:pPr>
            <a:r>
              <a:rPr lang="en-US" sz="1777" i="1">
                <a:solidFill>
                  <a:schemeClr val="lt1"/>
                </a:solidFill>
                <a:latin typeface="PT Sans Narrow"/>
                <a:ea typeface="PT Sans Narrow"/>
                <a:cs typeface="PT Sans Narrow"/>
                <a:sym typeface="PT Sans Narrow"/>
              </a:rPr>
              <a:t>Shelter expenditures are to receive up to 10% of OCOH funds with the goal of providing emergency shelter and hygiene services for 1,000 people</a:t>
            </a:r>
            <a:endParaRPr sz="1777" i="1">
              <a:solidFill>
                <a:schemeClr val="lt1"/>
              </a:solidFill>
              <a:latin typeface="PT Sans Narrow"/>
              <a:ea typeface="PT Sans Narrow"/>
              <a:cs typeface="PT Sans Narrow"/>
              <a:sym typeface="PT Sans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838200" y="231476"/>
            <a:ext cx="10515600" cy="71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3000" b="1">
                <a:solidFill>
                  <a:schemeClr val="dk2"/>
                </a:solidFill>
                <a:latin typeface="PT Sans Narrow"/>
                <a:ea typeface="PT Sans Narrow"/>
                <a:cs typeface="PT Sans Narrow"/>
                <a:sym typeface="PT Sans Narrow"/>
              </a:rPr>
              <a:t>Homeless Shelter &amp; Hygiene Expenditures</a:t>
            </a:r>
            <a:endParaRPr sz="5400" b="1">
              <a:solidFill>
                <a:schemeClr val="dk2"/>
              </a:solidFill>
              <a:latin typeface="PT Sans Narrow"/>
              <a:ea typeface="PT Sans Narrow"/>
              <a:cs typeface="PT Sans Narrow"/>
              <a:sym typeface="PT Sans Narrow"/>
            </a:endParaRPr>
          </a:p>
        </p:txBody>
      </p:sp>
      <p:sp>
        <p:nvSpPr>
          <p:cNvPr id="193" name="Google Shape;193;p30"/>
          <p:cNvSpPr/>
          <p:nvPr/>
        </p:nvSpPr>
        <p:spPr>
          <a:xfrm>
            <a:off x="763800" y="950575"/>
            <a:ext cx="11238000" cy="183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000000"/>
                </a:solidFill>
                <a:latin typeface="PT Sans Narrow"/>
                <a:ea typeface="PT Sans Narrow"/>
                <a:cs typeface="PT Sans Narrow"/>
                <a:sym typeface="PT Sans Narrow"/>
              </a:rPr>
              <a:t>Recommendations for Investments Adopted at April and May OCOH Committee Meetings:</a:t>
            </a:r>
            <a:endParaRPr sz="1600">
              <a:solidFill>
                <a:srgbClr val="000000"/>
              </a:solidFill>
              <a:latin typeface="PT Sans Narrow"/>
              <a:ea typeface="PT Sans Narrow"/>
              <a:cs typeface="PT Sans Narrow"/>
              <a:sym typeface="PT Sans Narrow"/>
            </a:endParaRPr>
          </a:p>
          <a:p>
            <a:pPr marL="457200" marR="0" lvl="0" indent="-330200" algn="l" rtl="0">
              <a:spcBef>
                <a:spcPts val="0"/>
              </a:spcBef>
              <a:spcAft>
                <a:spcPts val="0"/>
              </a:spcAft>
              <a:buClr>
                <a:srgbClr val="000000"/>
              </a:buClr>
              <a:buSzPts val="1600"/>
              <a:buFont typeface="Century Gothic"/>
              <a:buChar char="●"/>
            </a:pPr>
            <a:r>
              <a:rPr lang="en-US" sz="1600">
                <a:latin typeface="PT Sans Narrow"/>
                <a:ea typeface="PT Sans Narrow"/>
                <a:cs typeface="PT Sans Narrow"/>
                <a:sym typeface="PT Sans Narrow"/>
              </a:rPr>
              <a:t>The Committee recommended investments totaling </a:t>
            </a:r>
            <a:r>
              <a:rPr lang="en-US" sz="1600" b="1">
                <a:latin typeface="PT Sans Narrow"/>
                <a:ea typeface="PT Sans Narrow"/>
                <a:cs typeface="PT Sans Narrow"/>
                <a:sym typeface="PT Sans Narrow"/>
              </a:rPr>
              <a:t>$66.4 million </a:t>
            </a:r>
            <a:r>
              <a:rPr lang="en-US" sz="1600">
                <a:latin typeface="PT Sans Narrow"/>
                <a:ea typeface="PT Sans Narrow"/>
                <a:cs typeface="PT Sans Narrow"/>
                <a:sym typeface="PT Sans Narrow"/>
              </a:rPr>
              <a:t>into Homeless Shelter Expenditures, and prioritized investments into a range of different models for sheltering and supporting people, tailored to the needs of different sub-populations of people experiencing homelessness</a:t>
            </a:r>
            <a:endParaRPr sz="1600">
              <a:latin typeface="PT Sans Narrow"/>
              <a:ea typeface="PT Sans Narrow"/>
              <a:cs typeface="PT Sans Narrow"/>
              <a:sym typeface="PT Sans Narrow"/>
            </a:endParaRPr>
          </a:p>
        </p:txBody>
      </p:sp>
      <p:pic>
        <p:nvPicPr>
          <p:cNvPr id="194" name="Google Shape;194;p30" title="Points scored"/>
          <p:cNvPicPr preferRelativeResize="0"/>
          <p:nvPr/>
        </p:nvPicPr>
        <p:blipFill>
          <a:blip r:embed="rId3">
            <a:alphaModFix/>
          </a:blip>
          <a:stretch>
            <a:fillRect/>
          </a:stretch>
        </p:blipFill>
        <p:spPr>
          <a:xfrm>
            <a:off x="127325" y="2402500"/>
            <a:ext cx="6094569" cy="3768475"/>
          </a:xfrm>
          <a:prstGeom prst="rect">
            <a:avLst/>
          </a:prstGeom>
          <a:noFill/>
          <a:ln>
            <a:noFill/>
          </a:ln>
        </p:spPr>
      </p:pic>
      <p:sp>
        <p:nvSpPr>
          <p:cNvPr id="195" name="Google Shape;195;p30"/>
          <p:cNvSpPr txBox="1"/>
          <p:nvPr/>
        </p:nvSpPr>
        <p:spPr>
          <a:xfrm>
            <a:off x="2442225" y="1918300"/>
            <a:ext cx="1524000" cy="48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General/Adults</a:t>
            </a:r>
            <a:endParaRPr>
              <a:solidFill>
                <a:schemeClr val="lt1"/>
              </a:solidFill>
            </a:endParaRPr>
          </a:p>
        </p:txBody>
      </p:sp>
      <p:sp>
        <p:nvSpPr>
          <p:cNvPr id="196" name="Google Shape;196;p30"/>
          <p:cNvSpPr txBox="1"/>
          <p:nvPr/>
        </p:nvSpPr>
        <p:spPr>
          <a:xfrm>
            <a:off x="8293575" y="2075500"/>
            <a:ext cx="2137500" cy="327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Families with Children</a:t>
            </a:r>
            <a:endParaRPr>
              <a:solidFill>
                <a:schemeClr val="lt1"/>
              </a:solidFill>
            </a:endParaRPr>
          </a:p>
        </p:txBody>
      </p:sp>
      <p:pic>
        <p:nvPicPr>
          <p:cNvPr id="197" name="Google Shape;197;p30" title="Points scored"/>
          <p:cNvPicPr preferRelativeResize="0"/>
          <p:nvPr/>
        </p:nvPicPr>
        <p:blipFill>
          <a:blip r:embed="rId4">
            <a:alphaModFix/>
          </a:blip>
          <a:stretch>
            <a:fillRect/>
          </a:stretch>
        </p:blipFill>
        <p:spPr>
          <a:xfrm>
            <a:off x="6497850" y="2727737"/>
            <a:ext cx="5503350" cy="3402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02"/>
        <p:cNvGrpSpPr/>
        <p:nvPr/>
      </p:nvGrpSpPr>
      <p:grpSpPr>
        <a:xfrm>
          <a:off x="0" y="0"/>
          <a:ext cx="0" cy="0"/>
          <a:chOff x="0" y="0"/>
          <a:chExt cx="0" cy="0"/>
        </a:xfrm>
      </p:grpSpPr>
      <p:sp>
        <p:nvSpPr>
          <p:cNvPr id="203" name="Google Shape;203;p31"/>
          <p:cNvSpPr txBox="1"/>
          <p:nvPr/>
        </p:nvSpPr>
        <p:spPr>
          <a:xfrm>
            <a:off x="838200" y="1225450"/>
            <a:ext cx="5055300" cy="514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sz="1600">
              <a:solidFill>
                <a:schemeClr val="lt1"/>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US" sz="1800" b="1">
                <a:solidFill>
                  <a:schemeClr val="lt1"/>
                </a:solidFill>
                <a:latin typeface="PT Sans Narrow"/>
                <a:ea typeface="PT Sans Narrow"/>
                <a:cs typeface="PT Sans Narrow"/>
                <a:sym typeface="PT Sans Narrow"/>
              </a:rPr>
              <a:t>Priorities and Recommendations Identified through Community Stakeholder Input Processes:</a:t>
            </a:r>
            <a:endParaRPr sz="18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Expansion of homelessness prevention assistance, supported through flexible forms of financial assistance addressing a range of costs and debts</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Provide expanded access to flexible problem-solving assistance, services, and supports for people who have recently lost housing</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Increased eviction prevention and housing stabilization assistance, legal services, and supports</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Supporting access to workforce training, employment programs, and job placement services </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SzPts val="1800"/>
              <a:buFont typeface="PT Sans Narrow"/>
              <a:buChar char="●"/>
            </a:pPr>
            <a:r>
              <a:rPr lang="en-US" sz="1800">
                <a:solidFill>
                  <a:schemeClr val="lt1"/>
                </a:solidFill>
                <a:latin typeface="PT Sans Narrow"/>
                <a:ea typeface="PT Sans Narrow"/>
                <a:cs typeface="PT Sans Narrow"/>
                <a:sym typeface="PT Sans Narrow"/>
              </a:rPr>
              <a:t>Implement small-site acquisition strategies to preserve units</a:t>
            </a:r>
            <a:r>
              <a:rPr lang="en-US" sz="1800">
                <a:solidFill>
                  <a:schemeClr val="dk1"/>
                </a:solidFill>
                <a:latin typeface="PT Sans Narrow"/>
                <a:ea typeface="PT Sans Narrow"/>
                <a:cs typeface="PT Sans Narrow"/>
                <a:sym typeface="PT Sans Narrow"/>
              </a:rPr>
              <a:t> </a:t>
            </a:r>
            <a:endParaRPr sz="1800">
              <a:solidFill>
                <a:schemeClr val="dk1"/>
              </a:solidFill>
              <a:latin typeface="PT Sans Narrow"/>
              <a:ea typeface="PT Sans Narrow"/>
              <a:cs typeface="PT Sans Narrow"/>
              <a:sym typeface="PT Sans Narrow"/>
            </a:endParaRPr>
          </a:p>
        </p:txBody>
      </p:sp>
      <p:sp>
        <p:nvSpPr>
          <p:cNvPr id="204" name="Google Shape;204;p31"/>
          <p:cNvSpPr txBox="1"/>
          <p:nvPr/>
        </p:nvSpPr>
        <p:spPr>
          <a:xfrm>
            <a:off x="6348575" y="1483800"/>
            <a:ext cx="5471400" cy="2401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800" b="1">
                <a:solidFill>
                  <a:schemeClr val="lt1"/>
                </a:solidFill>
                <a:latin typeface="PT Sans Narrow"/>
                <a:ea typeface="PT Sans Narrow"/>
                <a:cs typeface="PT Sans Narrow"/>
                <a:sym typeface="PT Sans Narrow"/>
              </a:rPr>
              <a:t>Alignment of Recommended Investments with Equity and Justice Goals</a:t>
            </a:r>
            <a:endParaRPr sz="18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Enhanced problem solving/shallow subsidy pool for people involved in the criminal justice system </a:t>
            </a:r>
            <a:endParaRPr sz="18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800">
              <a:solidFill>
                <a:schemeClr val="lt1"/>
              </a:solidFill>
              <a:latin typeface="PT Sans Narrow"/>
              <a:ea typeface="PT Sans Narrow"/>
              <a:cs typeface="PT Sans Narrow"/>
              <a:sym typeface="PT Sans Narrow"/>
            </a:endParaRPr>
          </a:p>
          <a:p>
            <a:pPr marL="457200" lvl="0" indent="-342900" algn="l" rtl="0">
              <a:lnSpc>
                <a:spcPct val="90000"/>
              </a:lnSpc>
              <a:spcBef>
                <a:spcPts val="0"/>
              </a:spcBef>
              <a:spcAft>
                <a:spcPts val="0"/>
              </a:spcAft>
              <a:buClr>
                <a:schemeClr val="lt1"/>
              </a:buClr>
              <a:buSzPts val="1800"/>
              <a:buFont typeface="PT Sans Narrow"/>
              <a:buChar char="●"/>
            </a:pPr>
            <a:r>
              <a:rPr lang="en-US" sz="1800">
                <a:solidFill>
                  <a:schemeClr val="lt1"/>
                </a:solidFill>
                <a:latin typeface="PT Sans Narrow"/>
                <a:ea typeface="PT Sans Narrow"/>
                <a:cs typeface="PT Sans Narrow"/>
                <a:sym typeface="PT Sans Narrow"/>
              </a:rPr>
              <a:t>Eviction prevention/housing stabilization services specifically for justice-involved women with children</a:t>
            </a:r>
            <a:endParaRPr sz="1800">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205" name="Google Shape;205;p31"/>
          <p:cNvSpPr txBox="1">
            <a:spLocks noGrp="1"/>
          </p:cNvSpPr>
          <p:nvPr>
            <p:ph type="title"/>
          </p:nvPr>
        </p:nvSpPr>
        <p:spPr>
          <a:xfrm>
            <a:off x="838200" y="323750"/>
            <a:ext cx="10807200" cy="7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entury Gothic"/>
              <a:buNone/>
            </a:pPr>
            <a:r>
              <a:rPr lang="en-US" sz="3000" b="1">
                <a:solidFill>
                  <a:schemeClr val="dk2"/>
                </a:solidFill>
                <a:latin typeface="PT Sans Narrow"/>
                <a:ea typeface="PT Sans Narrow"/>
                <a:cs typeface="PT Sans Narrow"/>
                <a:sym typeface="PT Sans Narrow"/>
              </a:rPr>
              <a:t>Homeless Prevention Expenditures</a:t>
            </a:r>
            <a:endParaRPr sz="3000" b="1">
              <a:solidFill>
                <a:schemeClr val="dk2"/>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990"/>
              <a:buFont typeface="Arial"/>
              <a:buNone/>
            </a:pPr>
            <a:r>
              <a:rPr lang="en-US" sz="1500" i="1">
                <a:solidFill>
                  <a:schemeClr val="accent1"/>
                </a:solidFill>
                <a:latin typeface="PT Sans Narrow"/>
                <a:ea typeface="PT Sans Narrow"/>
                <a:cs typeface="PT Sans Narrow"/>
                <a:sym typeface="PT Sans Narrow"/>
              </a:rPr>
              <a:t>Homelessness Prevention Expenditures are to receive up to 15% of OCOH funding, with the goal of, over time, preventing 7,000 people from becoming homeless</a:t>
            </a:r>
            <a:endParaRPr sz="1500" i="1">
              <a:solidFill>
                <a:schemeClr val="accent1"/>
              </a:solidFill>
              <a:latin typeface="PT Sans Narrow"/>
              <a:ea typeface="PT Sans Narrow"/>
              <a:cs typeface="PT Sans Narrow"/>
              <a:sym typeface="PT Sans Narrow"/>
            </a:endParaRPr>
          </a:p>
          <a:p>
            <a:pPr marL="0" lvl="0" indent="0" algn="l" rtl="0">
              <a:lnSpc>
                <a:spcPct val="90000"/>
              </a:lnSpc>
              <a:spcBef>
                <a:spcPts val="0"/>
              </a:spcBef>
              <a:spcAft>
                <a:spcPts val="0"/>
              </a:spcAft>
              <a:buClr>
                <a:schemeClr val="dk1"/>
              </a:buClr>
              <a:buSzPts val="1800"/>
              <a:buFont typeface="Century Gothic"/>
              <a:buNone/>
            </a:pPr>
            <a:endParaRPr sz="1400" b="1">
              <a:latin typeface="PT Sans Narrow"/>
              <a:ea typeface="PT Sans Narrow"/>
              <a:cs typeface="PT Sans Narrow"/>
              <a:sym typeface="PT Sans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838200" y="99000"/>
            <a:ext cx="10515600" cy="53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2000" b="1">
                <a:solidFill>
                  <a:schemeClr val="dk2"/>
                </a:solidFill>
                <a:latin typeface="PT Sans Narrow"/>
                <a:ea typeface="PT Sans Narrow"/>
                <a:cs typeface="PT Sans Narrow"/>
                <a:sym typeface="PT Sans Narrow"/>
              </a:rPr>
              <a:t>Homelessness Prevention Expenditures</a:t>
            </a:r>
            <a:endParaRPr b="1">
              <a:solidFill>
                <a:schemeClr val="dk2"/>
              </a:solidFill>
              <a:latin typeface="PT Sans Narrow"/>
              <a:ea typeface="PT Sans Narrow"/>
              <a:cs typeface="PT Sans Narrow"/>
              <a:sym typeface="PT Sans Narrow"/>
            </a:endParaRPr>
          </a:p>
        </p:txBody>
      </p:sp>
      <p:sp>
        <p:nvSpPr>
          <p:cNvPr id="212" name="Google Shape;212;p32"/>
          <p:cNvSpPr/>
          <p:nvPr/>
        </p:nvSpPr>
        <p:spPr>
          <a:xfrm>
            <a:off x="805100" y="687900"/>
            <a:ext cx="11238000" cy="1801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000000"/>
                </a:solidFill>
                <a:latin typeface="PT Sans Narrow"/>
                <a:ea typeface="PT Sans Narrow"/>
                <a:cs typeface="PT Sans Narrow"/>
                <a:sym typeface="PT Sans Narrow"/>
              </a:rPr>
              <a:t>Recommendations for Investments Adopted at April and May OCOH Committee Meetings:</a:t>
            </a:r>
            <a:endParaRPr sz="1600" b="1">
              <a:solidFill>
                <a:srgbClr val="000000"/>
              </a:solidFill>
              <a:latin typeface="PT Sans Narrow"/>
              <a:ea typeface="PT Sans Narrow"/>
              <a:cs typeface="PT Sans Narrow"/>
              <a:sym typeface="PT Sans Narrow"/>
            </a:endParaRPr>
          </a:p>
          <a:p>
            <a:pPr marL="0" marR="0" lvl="0" indent="0" algn="l" rtl="0">
              <a:spcBef>
                <a:spcPts val="0"/>
              </a:spcBef>
              <a:spcAft>
                <a:spcPts val="0"/>
              </a:spcAft>
              <a:buNone/>
            </a:pPr>
            <a:endParaRPr sz="600" b="1">
              <a:latin typeface="PT Sans Narrow"/>
              <a:ea typeface="PT Sans Narrow"/>
              <a:cs typeface="PT Sans Narrow"/>
              <a:sym typeface="PT Sans Narrow"/>
            </a:endParaRPr>
          </a:p>
          <a:p>
            <a:pPr marL="457200" marR="0" lvl="0" indent="-330200" algn="l" rtl="0">
              <a:spcBef>
                <a:spcPts val="0"/>
              </a:spcBef>
              <a:spcAft>
                <a:spcPts val="0"/>
              </a:spcAft>
              <a:buClr>
                <a:srgbClr val="000000"/>
              </a:buClr>
              <a:buSzPts val="1600"/>
              <a:buFont typeface="Century Gothic"/>
              <a:buChar char="●"/>
            </a:pPr>
            <a:r>
              <a:rPr lang="en-US" sz="1600">
                <a:latin typeface="PT Sans Narrow"/>
                <a:ea typeface="PT Sans Narrow"/>
                <a:cs typeface="PT Sans Narrow"/>
                <a:sym typeface="PT Sans Narrow"/>
              </a:rPr>
              <a:t>The Committee recommended investments totaling </a:t>
            </a:r>
            <a:r>
              <a:rPr lang="en-US" sz="1600" b="1">
                <a:latin typeface="PT Sans Narrow"/>
                <a:ea typeface="PT Sans Narrow"/>
                <a:cs typeface="PT Sans Narrow"/>
                <a:sym typeface="PT Sans Narrow"/>
              </a:rPr>
              <a:t>$136.39 million</a:t>
            </a:r>
            <a:r>
              <a:rPr lang="en-US" sz="1600">
                <a:latin typeface="PT Sans Narrow"/>
                <a:ea typeface="PT Sans Narrow"/>
                <a:cs typeface="PT Sans Narrow"/>
                <a:sym typeface="PT Sans Narrow"/>
              </a:rPr>
              <a:t> into Homelessness Prevention Expenditures, and prioritized investments into a wide and flexible range of eviction prevention, homelessness prevention, problem-solving/diversion activities, and workforce services and supports. </a:t>
            </a:r>
            <a:endParaRPr sz="1600">
              <a:latin typeface="PT Sans Narrow"/>
              <a:ea typeface="PT Sans Narrow"/>
              <a:cs typeface="PT Sans Narrow"/>
              <a:sym typeface="PT Sans Narrow"/>
            </a:endParaRPr>
          </a:p>
          <a:p>
            <a:pPr marL="457200" marR="0" lvl="0" indent="0" algn="l" rtl="0">
              <a:spcBef>
                <a:spcPts val="0"/>
              </a:spcBef>
              <a:spcAft>
                <a:spcPts val="0"/>
              </a:spcAft>
              <a:buNone/>
            </a:pPr>
            <a:endParaRPr sz="600">
              <a:latin typeface="PT Sans Narrow"/>
              <a:ea typeface="PT Sans Narrow"/>
              <a:cs typeface="PT Sans Narrow"/>
              <a:sym typeface="PT Sans Narrow"/>
            </a:endParaRPr>
          </a:p>
          <a:p>
            <a:pPr marL="457200" marR="0" lvl="0" indent="-330200" algn="l" rtl="0">
              <a:spcBef>
                <a:spcPts val="0"/>
              </a:spcBef>
              <a:spcAft>
                <a:spcPts val="0"/>
              </a:spcAft>
              <a:buClr>
                <a:srgbClr val="000000"/>
              </a:buClr>
              <a:buSzPts val="1600"/>
              <a:buFont typeface="PT Sans Narrow"/>
              <a:buChar char="●"/>
            </a:pPr>
            <a:r>
              <a:rPr lang="en-US" sz="1600">
                <a:latin typeface="PT Sans Narrow"/>
                <a:ea typeface="PT Sans Narrow"/>
                <a:cs typeface="PT Sans Narrow"/>
                <a:sym typeface="PT Sans Narrow"/>
              </a:rPr>
              <a:t>Further, the Committee that $22.9 million be transferred from the Homelessness Prevention fund balances and used to increase recommended investments into housing acquisition and development activities for adults, families with children, and transition age youth with the Permanent Housing Expenditure category. </a:t>
            </a:r>
            <a:endParaRPr sz="1600">
              <a:latin typeface="PT Sans Narrow"/>
              <a:ea typeface="PT Sans Narrow"/>
              <a:cs typeface="PT Sans Narrow"/>
              <a:sym typeface="PT Sans Narrow"/>
            </a:endParaRPr>
          </a:p>
        </p:txBody>
      </p:sp>
      <p:pic>
        <p:nvPicPr>
          <p:cNvPr id="213" name="Google Shape;213;p32" title="Points scored"/>
          <p:cNvPicPr preferRelativeResize="0"/>
          <p:nvPr/>
        </p:nvPicPr>
        <p:blipFill>
          <a:blip r:embed="rId3">
            <a:alphaModFix/>
          </a:blip>
          <a:stretch>
            <a:fillRect/>
          </a:stretch>
        </p:blipFill>
        <p:spPr>
          <a:xfrm>
            <a:off x="-47475" y="2738900"/>
            <a:ext cx="5823282" cy="3600726"/>
          </a:xfrm>
          <a:prstGeom prst="rect">
            <a:avLst/>
          </a:prstGeom>
          <a:noFill/>
          <a:ln>
            <a:noFill/>
          </a:ln>
        </p:spPr>
      </p:pic>
      <p:sp>
        <p:nvSpPr>
          <p:cNvPr id="214" name="Google Shape;214;p32"/>
          <p:cNvSpPr txBox="1"/>
          <p:nvPr/>
        </p:nvSpPr>
        <p:spPr>
          <a:xfrm>
            <a:off x="2135625" y="2519700"/>
            <a:ext cx="1524000" cy="48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General/Adult</a:t>
            </a:r>
            <a:r>
              <a:rPr lang="en-US"/>
              <a:t>s</a:t>
            </a:r>
            <a:endParaRPr/>
          </a:p>
        </p:txBody>
      </p:sp>
      <p:sp>
        <p:nvSpPr>
          <p:cNvPr id="215" name="Google Shape;215;p32"/>
          <p:cNvSpPr txBox="1"/>
          <p:nvPr/>
        </p:nvSpPr>
        <p:spPr>
          <a:xfrm>
            <a:off x="6028075" y="3195598"/>
            <a:ext cx="605100" cy="466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TAY</a:t>
            </a:r>
            <a:endParaRPr/>
          </a:p>
        </p:txBody>
      </p:sp>
      <p:sp>
        <p:nvSpPr>
          <p:cNvPr id="216" name="Google Shape;216;p32"/>
          <p:cNvSpPr txBox="1"/>
          <p:nvPr/>
        </p:nvSpPr>
        <p:spPr>
          <a:xfrm>
            <a:off x="8872800" y="2786052"/>
            <a:ext cx="2404800" cy="428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Families with Children</a:t>
            </a:r>
            <a:endParaRPr/>
          </a:p>
        </p:txBody>
      </p:sp>
      <p:pic>
        <p:nvPicPr>
          <p:cNvPr id="217" name="Google Shape;217;p32" title="Points scored"/>
          <p:cNvPicPr preferRelativeResize="0"/>
          <p:nvPr/>
        </p:nvPicPr>
        <p:blipFill>
          <a:blip r:embed="rId4">
            <a:alphaModFix/>
          </a:blip>
          <a:stretch>
            <a:fillRect/>
          </a:stretch>
        </p:blipFill>
        <p:spPr>
          <a:xfrm>
            <a:off x="3780375" y="3573300"/>
            <a:ext cx="5135025" cy="3175157"/>
          </a:xfrm>
          <a:prstGeom prst="rect">
            <a:avLst/>
          </a:prstGeom>
          <a:noFill/>
          <a:ln>
            <a:noFill/>
          </a:ln>
        </p:spPr>
      </p:pic>
      <p:pic>
        <p:nvPicPr>
          <p:cNvPr id="218" name="Google Shape;218;p32" title="Points scored"/>
          <p:cNvPicPr preferRelativeResize="0"/>
          <p:nvPr/>
        </p:nvPicPr>
        <p:blipFill>
          <a:blip r:embed="rId5">
            <a:alphaModFix/>
          </a:blip>
          <a:stretch>
            <a:fillRect/>
          </a:stretch>
        </p:blipFill>
        <p:spPr>
          <a:xfrm>
            <a:off x="7266450" y="3137950"/>
            <a:ext cx="5135010" cy="3175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23"/>
        <p:cNvGrpSpPr/>
        <p:nvPr/>
      </p:nvGrpSpPr>
      <p:grpSpPr>
        <a:xfrm>
          <a:off x="0" y="0"/>
          <a:ext cx="0" cy="0"/>
          <a:chOff x="0" y="0"/>
          <a:chExt cx="0" cy="0"/>
        </a:xfrm>
      </p:grpSpPr>
      <p:sp>
        <p:nvSpPr>
          <p:cNvPr id="224" name="Google Shape;224;p33"/>
          <p:cNvSpPr txBox="1"/>
          <p:nvPr/>
        </p:nvSpPr>
        <p:spPr>
          <a:xfrm>
            <a:off x="838200" y="1225450"/>
            <a:ext cx="5055300" cy="3744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900" b="1">
                <a:solidFill>
                  <a:schemeClr val="lt1"/>
                </a:solidFill>
                <a:latin typeface="PT Sans Narrow"/>
                <a:ea typeface="PT Sans Narrow"/>
                <a:cs typeface="PT Sans Narrow"/>
                <a:sym typeface="PT Sans Narrow"/>
              </a:rPr>
              <a:t>Priorities and Recommendations Identified through Community Stakeholder Input Processes:</a:t>
            </a:r>
            <a:endParaRPr sz="19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900">
              <a:solidFill>
                <a:schemeClr val="lt1"/>
              </a:solidFill>
              <a:latin typeface="PT Sans Narrow"/>
              <a:ea typeface="PT Sans Narrow"/>
              <a:cs typeface="PT Sans Narrow"/>
              <a:sym typeface="PT Sans Narrow"/>
            </a:endParaRPr>
          </a:p>
          <a:p>
            <a:pPr marL="457200" lvl="0" indent="-349250" algn="l" rtl="0">
              <a:lnSpc>
                <a:spcPct val="90000"/>
              </a:lnSpc>
              <a:spcBef>
                <a:spcPts val="0"/>
              </a:spcBef>
              <a:spcAft>
                <a:spcPts val="0"/>
              </a:spcAft>
              <a:buClr>
                <a:schemeClr val="lt1"/>
              </a:buClr>
              <a:buSzPts val="1900"/>
              <a:buFont typeface="PT Sans Narrow"/>
              <a:buChar char="●"/>
            </a:pPr>
            <a:r>
              <a:rPr lang="en-US" sz="1900">
                <a:solidFill>
                  <a:schemeClr val="lt1"/>
                </a:solidFill>
                <a:latin typeface="PT Sans Narrow"/>
                <a:ea typeface="PT Sans Narrow"/>
                <a:cs typeface="PT Sans Narrow"/>
                <a:sym typeface="PT Sans Narrow"/>
              </a:rPr>
              <a:t>Expansion street-based health services and mobile outreach</a:t>
            </a:r>
            <a:endParaRPr sz="19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900">
              <a:solidFill>
                <a:schemeClr val="lt1"/>
              </a:solidFill>
              <a:latin typeface="PT Sans Narrow"/>
              <a:ea typeface="PT Sans Narrow"/>
              <a:cs typeface="PT Sans Narrow"/>
              <a:sym typeface="PT Sans Narrow"/>
            </a:endParaRPr>
          </a:p>
          <a:p>
            <a:pPr marL="457200" lvl="0" indent="-349250" algn="l" rtl="0">
              <a:lnSpc>
                <a:spcPct val="90000"/>
              </a:lnSpc>
              <a:spcBef>
                <a:spcPts val="0"/>
              </a:spcBef>
              <a:spcAft>
                <a:spcPts val="0"/>
              </a:spcAft>
              <a:buClr>
                <a:schemeClr val="lt1"/>
              </a:buClr>
              <a:buSzPts val="1900"/>
              <a:buFont typeface="PT Sans Narrow"/>
              <a:buChar char="●"/>
            </a:pPr>
            <a:r>
              <a:rPr lang="en-US" sz="1900">
                <a:solidFill>
                  <a:schemeClr val="lt1"/>
                </a:solidFill>
                <a:latin typeface="PT Sans Narrow"/>
                <a:ea typeface="PT Sans Narrow"/>
                <a:cs typeface="PT Sans Narrow"/>
                <a:sym typeface="PT Sans Narrow"/>
              </a:rPr>
              <a:t>Residential and drop-in behavioral health treatment services</a:t>
            </a:r>
            <a:endParaRPr sz="1900">
              <a:solidFill>
                <a:schemeClr val="lt1"/>
              </a:solidFill>
              <a:latin typeface="PT Sans Narrow"/>
              <a:ea typeface="PT Sans Narrow"/>
              <a:cs typeface="PT Sans Narrow"/>
              <a:sym typeface="PT Sans Narrow"/>
            </a:endParaRPr>
          </a:p>
          <a:p>
            <a:pPr marL="457200" lvl="0" indent="0" algn="l" rtl="0">
              <a:lnSpc>
                <a:spcPct val="90000"/>
              </a:lnSpc>
              <a:spcBef>
                <a:spcPts val="0"/>
              </a:spcBef>
              <a:spcAft>
                <a:spcPts val="0"/>
              </a:spcAft>
              <a:buNone/>
            </a:pPr>
            <a:endParaRPr sz="1900">
              <a:solidFill>
                <a:schemeClr val="lt1"/>
              </a:solidFill>
              <a:latin typeface="PT Sans Narrow"/>
              <a:ea typeface="PT Sans Narrow"/>
              <a:cs typeface="PT Sans Narrow"/>
              <a:sym typeface="PT Sans Narrow"/>
            </a:endParaRPr>
          </a:p>
          <a:p>
            <a:pPr marL="457200" lvl="0" indent="-349250" algn="l" rtl="0">
              <a:lnSpc>
                <a:spcPct val="90000"/>
              </a:lnSpc>
              <a:spcBef>
                <a:spcPts val="0"/>
              </a:spcBef>
              <a:spcAft>
                <a:spcPts val="0"/>
              </a:spcAft>
              <a:buClr>
                <a:schemeClr val="lt1"/>
              </a:buClr>
              <a:buSzPts val="1900"/>
              <a:buFont typeface="PT Sans Narrow"/>
              <a:buChar char="●"/>
            </a:pPr>
            <a:r>
              <a:rPr lang="en-US" sz="1900">
                <a:solidFill>
                  <a:schemeClr val="lt1"/>
                </a:solidFill>
                <a:latin typeface="PT Sans Narrow"/>
                <a:ea typeface="PT Sans Narrow"/>
                <a:cs typeface="PT Sans Narrow"/>
                <a:sym typeface="PT Sans Narrow"/>
              </a:rPr>
              <a:t>Specialized temporary and long-term housing options</a:t>
            </a:r>
            <a:endParaRPr sz="1900">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600">
              <a:solidFill>
                <a:schemeClr val="dk1"/>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1600">
              <a:solidFill>
                <a:schemeClr val="dk1"/>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225" name="Google Shape;225;p33"/>
          <p:cNvSpPr txBox="1"/>
          <p:nvPr/>
        </p:nvSpPr>
        <p:spPr>
          <a:xfrm>
            <a:off x="6348575" y="1225450"/>
            <a:ext cx="5471400" cy="1944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900" b="1">
                <a:solidFill>
                  <a:schemeClr val="lt1"/>
                </a:solidFill>
                <a:latin typeface="PT Sans Narrow"/>
                <a:ea typeface="PT Sans Narrow"/>
                <a:cs typeface="PT Sans Narrow"/>
                <a:sym typeface="PT Sans Narrow"/>
              </a:rPr>
              <a:t>Alignment of Recommended Investments with Equity and Justice Goals</a:t>
            </a:r>
            <a:endParaRPr sz="1900" b="1">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900">
              <a:solidFill>
                <a:schemeClr val="lt1"/>
              </a:solidFill>
              <a:latin typeface="PT Sans Narrow"/>
              <a:ea typeface="PT Sans Narrow"/>
              <a:cs typeface="PT Sans Narrow"/>
              <a:sym typeface="PT Sans Narrow"/>
            </a:endParaRPr>
          </a:p>
          <a:p>
            <a:pPr marL="457200" lvl="0" indent="-349250" algn="l" rtl="0">
              <a:lnSpc>
                <a:spcPct val="90000"/>
              </a:lnSpc>
              <a:spcBef>
                <a:spcPts val="0"/>
              </a:spcBef>
              <a:spcAft>
                <a:spcPts val="0"/>
              </a:spcAft>
              <a:buClr>
                <a:schemeClr val="lt1"/>
              </a:buClr>
              <a:buSzPts val="1900"/>
              <a:buFont typeface="PT Sans Narrow"/>
              <a:buChar char="●"/>
            </a:pPr>
            <a:r>
              <a:rPr lang="en-US" sz="1900">
                <a:solidFill>
                  <a:schemeClr val="lt1"/>
                </a:solidFill>
                <a:latin typeface="PT Sans Narrow"/>
                <a:ea typeface="PT Sans Narrow"/>
                <a:cs typeface="PT Sans Narrow"/>
                <a:sym typeface="PT Sans Narrow"/>
              </a:rPr>
              <a:t>$1 million in culturally competen behavioral health services for transgender people</a:t>
            </a:r>
            <a:endParaRPr sz="1900">
              <a:solidFill>
                <a:schemeClr val="lt1"/>
              </a:solidFill>
              <a:latin typeface="PT Sans Narrow"/>
              <a:ea typeface="PT Sans Narrow"/>
              <a:cs typeface="PT Sans Narrow"/>
              <a:sym typeface="PT Sans Narrow"/>
            </a:endParaRPr>
          </a:p>
          <a:p>
            <a:pPr marL="0" lvl="0" indent="0" algn="l" rtl="0">
              <a:lnSpc>
                <a:spcPct val="90000"/>
              </a:lnSpc>
              <a:spcBef>
                <a:spcPts val="0"/>
              </a:spcBef>
              <a:spcAft>
                <a:spcPts val="0"/>
              </a:spcAft>
              <a:buNone/>
            </a:pPr>
            <a:endParaRPr sz="1600">
              <a:solidFill>
                <a:schemeClr val="dk1"/>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226" name="Google Shape;226;p33"/>
          <p:cNvSpPr txBox="1">
            <a:spLocks noGrp="1"/>
          </p:cNvSpPr>
          <p:nvPr>
            <p:ph type="title"/>
          </p:nvPr>
        </p:nvSpPr>
        <p:spPr>
          <a:xfrm>
            <a:off x="838200" y="231476"/>
            <a:ext cx="10515600" cy="71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66666"/>
              <a:buFont typeface="Century Gothic"/>
              <a:buNone/>
            </a:pPr>
            <a:r>
              <a:rPr lang="en-US" sz="3000" b="1">
                <a:solidFill>
                  <a:schemeClr val="dk2"/>
                </a:solidFill>
                <a:latin typeface="PT Sans Narrow"/>
                <a:ea typeface="PT Sans Narrow"/>
                <a:cs typeface="PT Sans Narrow"/>
                <a:sym typeface="PT Sans Narrow"/>
              </a:rPr>
              <a:t>Mental Health Expenditures</a:t>
            </a:r>
            <a:endParaRPr sz="3000" b="1">
              <a:solidFill>
                <a:schemeClr val="dk2"/>
              </a:solidFill>
              <a:latin typeface="PT Sans Narrow"/>
              <a:ea typeface="PT Sans Narrow"/>
              <a:cs typeface="PT Sans Narrow"/>
              <a:sym typeface="PT Sans Narrow"/>
            </a:endParaRPr>
          </a:p>
          <a:p>
            <a:pPr marL="0" lvl="0" indent="0" algn="l" rtl="0">
              <a:lnSpc>
                <a:spcPct val="90000"/>
              </a:lnSpc>
              <a:spcBef>
                <a:spcPts val="0"/>
              </a:spcBef>
              <a:spcAft>
                <a:spcPts val="0"/>
              </a:spcAft>
              <a:buClr>
                <a:schemeClr val="dk1"/>
              </a:buClr>
              <a:buSzPct val="105882"/>
              <a:buFont typeface="Century Gothic"/>
              <a:buNone/>
            </a:pPr>
            <a:r>
              <a:rPr lang="en-US" sz="1888" i="1">
                <a:solidFill>
                  <a:schemeClr val="lt1"/>
                </a:solidFill>
                <a:latin typeface="PT Sans Narrow"/>
                <a:ea typeface="PT Sans Narrow"/>
                <a:cs typeface="PT Sans Narrow"/>
                <a:sym typeface="PT Sans Narrow"/>
              </a:rPr>
              <a:t>Mental health is to receive at least 25% of the fund to provide services to 4,500 people</a:t>
            </a:r>
            <a:endParaRPr sz="1888" i="1">
              <a:solidFill>
                <a:schemeClr val="lt1"/>
              </a:solidFill>
              <a:latin typeface="PT Sans Narrow"/>
              <a:ea typeface="PT Sans Narrow"/>
              <a:cs typeface="PT Sans Narrow"/>
              <a:sym typeface="PT Sans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714750" y="89776"/>
            <a:ext cx="10515600" cy="71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2400" b="1">
                <a:solidFill>
                  <a:schemeClr val="dk2"/>
                </a:solidFill>
                <a:latin typeface="PT Sans Narrow"/>
                <a:ea typeface="PT Sans Narrow"/>
                <a:cs typeface="PT Sans Narrow"/>
                <a:sym typeface="PT Sans Narrow"/>
              </a:rPr>
              <a:t>Mental Health Expenditures</a:t>
            </a:r>
            <a:endParaRPr sz="4800" b="1">
              <a:solidFill>
                <a:schemeClr val="dk2"/>
              </a:solidFill>
              <a:latin typeface="PT Sans Narrow"/>
              <a:ea typeface="PT Sans Narrow"/>
              <a:cs typeface="PT Sans Narrow"/>
              <a:sym typeface="PT Sans Narrow"/>
            </a:endParaRPr>
          </a:p>
        </p:txBody>
      </p:sp>
      <p:sp>
        <p:nvSpPr>
          <p:cNvPr id="233" name="Google Shape;233;p34"/>
          <p:cNvSpPr/>
          <p:nvPr/>
        </p:nvSpPr>
        <p:spPr>
          <a:xfrm>
            <a:off x="786100" y="754375"/>
            <a:ext cx="11238000" cy="190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000000"/>
                </a:solidFill>
                <a:latin typeface="PT Sans Narrow"/>
                <a:ea typeface="PT Sans Narrow"/>
                <a:cs typeface="PT Sans Narrow"/>
                <a:sym typeface="PT Sans Narrow"/>
              </a:rPr>
              <a:t>Recommendations for Investments Adopted at April and May OCOH Committee Meetings:</a:t>
            </a:r>
            <a:endParaRPr sz="1600">
              <a:solidFill>
                <a:srgbClr val="000000"/>
              </a:solidFill>
              <a:latin typeface="PT Sans Narrow"/>
              <a:ea typeface="PT Sans Narrow"/>
              <a:cs typeface="PT Sans Narrow"/>
              <a:sym typeface="PT Sans Narrow"/>
            </a:endParaRPr>
          </a:p>
          <a:p>
            <a:pPr marL="457200" marR="0" lvl="0" indent="-330200" algn="l" rtl="0">
              <a:spcBef>
                <a:spcPts val="0"/>
              </a:spcBef>
              <a:spcAft>
                <a:spcPts val="0"/>
              </a:spcAft>
              <a:buClr>
                <a:srgbClr val="000000"/>
              </a:buClr>
              <a:buSzPts val="1600"/>
              <a:buFont typeface="PT Sans Narrow"/>
              <a:buChar char="●"/>
            </a:pPr>
            <a:r>
              <a:rPr lang="en-US" sz="1600">
                <a:latin typeface="PT Sans Narrow"/>
                <a:ea typeface="PT Sans Narrow"/>
                <a:cs typeface="PT Sans Narrow"/>
                <a:sym typeface="PT Sans Narrow"/>
              </a:rPr>
              <a:t>The Committee recommended investments totaling $150 million into Mental Health Expenditures, and prioritized investments in: </a:t>
            </a:r>
            <a:endParaRPr sz="1600">
              <a:latin typeface="PT Sans Narrow"/>
              <a:ea typeface="PT Sans Narrow"/>
              <a:cs typeface="PT Sans Narrow"/>
              <a:sym typeface="PT Sans Narrow"/>
            </a:endParaRPr>
          </a:p>
          <a:p>
            <a:pPr marL="914400" marR="0" lvl="1" indent="-330200" algn="l" rtl="0">
              <a:spcBef>
                <a:spcPts val="0"/>
              </a:spcBef>
              <a:spcAft>
                <a:spcPts val="0"/>
              </a:spcAft>
              <a:buClr>
                <a:srgbClr val="000000"/>
              </a:buClr>
              <a:buSzPts val="1600"/>
              <a:buFont typeface="PT Sans Narrow"/>
              <a:buChar char="○"/>
            </a:pPr>
            <a:r>
              <a:rPr lang="en-US" sz="1600">
                <a:latin typeface="PT Sans Narrow"/>
                <a:ea typeface="PT Sans Narrow"/>
                <a:cs typeface="PT Sans Narrow"/>
                <a:sym typeface="PT Sans Narrow"/>
              </a:rPr>
              <a:t>Expanding residential treatment bed capacity, including both site acquisition and operations costs; supporting overdose prevention efforts targeting people using on the streets</a:t>
            </a:r>
            <a:endParaRPr sz="1600">
              <a:latin typeface="PT Sans Narrow"/>
              <a:ea typeface="PT Sans Narrow"/>
              <a:cs typeface="PT Sans Narrow"/>
              <a:sym typeface="PT Sans Narrow"/>
            </a:endParaRPr>
          </a:p>
          <a:p>
            <a:pPr marL="914400" marR="0" lvl="1" indent="-330200" algn="l" rtl="0">
              <a:spcBef>
                <a:spcPts val="0"/>
              </a:spcBef>
              <a:spcAft>
                <a:spcPts val="0"/>
              </a:spcAft>
              <a:buClr>
                <a:srgbClr val="000000"/>
              </a:buClr>
              <a:buSzPts val="1600"/>
              <a:buFont typeface="PT Sans Narrow"/>
              <a:buChar char="○"/>
            </a:pPr>
            <a:r>
              <a:rPr lang="en-US" sz="1600">
                <a:latin typeface="PT Sans Narrow"/>
                <a:ea typeface="PT Sans Narrow"/>
                <a:cs typeface="PT Sans Narrow"/>
                <a:sym typeface="PT Sans Narrow"/>
              </a:rPr>
              <a:t>Enhancing access to behavioral health services through Behavioral Health Access Center and through services targeting specific populations and connected to existing settings</a:t>
            </a:r>
            <a:endParaRPr sz="1600">
              <a:latin typeface="PT Sans Narrow"/>
              <a:ea typeface="PT Sans Narrow"/>
              <a:cs typeface="PT Sans Narrow"/>
              <a:sym typeface="PT Sans Narrow"/>
            </a:endParaRPr>
          </a:p>
          <a:p>
            <a:pPr marL="914400" marR="0" lvl="1" indent="-330200" algn="l" rtl="0">
              <a:spcBef>
                <a:spcPts val="0"/>
              </a:spcBef>
              <a:spcAft>
                <a:spcPts val="0"/>
              </a:spcAft>
              <a:buClr>
                <a:srgbClr val="000000"/>
              </a:buClr>
              <a:buSzPts val="1600"/>
              <a:buFont typeface="PT Sans Narrow"/>
              <a:buChar char="○"/>
            </a:pPr>
            <a:r>
              <a:rPr lang="en-US" sz="1600">
                <a:latin typeface="PT Sans Narrow"/>
                <a:ea typeface="PT Sans Narrow"/>
                <a:cs typeface="PT Sans Narrow"/>
                <a:sym typeface="PT Sans Narrow"/>
              </a:rPr>
              <a:t>Expanding care coordination services for transition age youth</a:t>
            </a:r>
            <a:endParaRPr sz="1600">
              <a:latin typeface="PT Sans Narrow"/>
              <a:ea typeface="PT Sans Narrow"/>
              <a:cs typeface="PT Sans Narrow"/>
              <a:sym typeface="PT Sans Narrow"/>
            </a:endParaRPr>
          </a:p>
        </p:txBody>
      </p:sp>
      <p:pic>
        <p:nvPicPr>
          <p:cNvPr id="234" name="Google Shape;234;p34" title="Points scored"/>
          <p:cNvPicPr preferRelativeResize="0"/>
          <p:nvPr/>
        </p:nvPicPr>
        <p:blipFill>
          <a:blip r:embed="rId3">
            <a:alphaModFix/>
          </a:blip>
          <a:stretch>
            <a:fillRect/>
          </a:stretch>
        </p:blipFill>
        <p:spPr>
          <a:xfrm>
            <a:off x="-253950" y="3137175"/>
            <a:ext cx="5789550" cy="3579875"/>
          </a:xfrm>
          <a:prstGeom prst="rect">
            <a:avLst/>
          </a:prstGeom>
          <a:noFill/>
          <a:ln>
            <a:noFill/>
          </a:ln>
        </p:spPr>
      </p:pic>
      <p:sp>
        <p:nvSpPr>
          <p:cNvPr id="235" name="Google Shape;235;p34"/>
          <p:cNvSpPr txBox="1"/>
          <p:nvPr/>
        </p:nvSpPr>
        <p:spPr>
          <a:xfrm>
            <a:off x="2017275" y="2710025"/>
            <a:ext cx="1524000" cy="48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General/Adults</a:t>
            </a:r>
            <a:endParaRPr/>
          </a:p>
        </p:txBody>
      </p:sp>
      <p:pic>
        <p:nvPicPr>
          <p:cNvPr id="236" name="Google Shape;236;p34" title="Points scored"/>
          <p:cNvPicPr preferRelativeResize="0"/>
          <p:nvPr/>
        </p:nvPicPr>
        <p:blipFill>
          <a:blip r:embed="rId4">
            <a:alphaModFix/>
          </a:blip>
          <a:stretch>
            <a:fillRect/>
          </a:stretch>
        </p:blipFill>
        <p:spPr>
          <a:xfrm>
            <a:off x="4088725" y="2930125"/>
            <a:ext cx="4645938" cy="2872761"/>
          </a:xfrm>
          <a:prstGeom prst="rect">
            <a:avLst/>
          </a:prstGeom>
          <a:noFill/>
          <a:ln>
            <a:noFill/>
          </a:ln>
        </p:spPr>
      </p:pic>
      <p:sp>
        <p:nvSpPr>
          <p:cNvPr id="237" name="Google Shape;237;p34"/>
          <p:cNvSpPr txBox="1"/>
          <p:nvPr/>
        </p:nvSpPr>
        <p:spPr>
          <a:xfrm>
            <a:off x="6116475" y="2670373"/>
            <a:ext cx="605100" cy="466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TAY</a:t>
            </a:r>
            <a:endParaRPr/>
          </a:p>
        </p:txBody>
      </p:sp>
      <p:pic>
        <p:nvPicPr>
          <p:cNvPr id="238" name="Google Shape;238;p34" title="Points scored"/>
          <p:cNvPicPr preferRelativeResize="0"/>
          <p:nvPr/>
        </p:nvPicPr>
        <p:blipFill>
          <a:blip r:embed="rId5">
            <a:alphaModFix/>
          </a:blip>
          <a:stretch>
            <a:fillRect/>
          </a:stretch>
        </p:blipFill>
        <p:spPr>
          <a:xfrm>
            <a:off x="7725175" y="3137180"/>
            <a:ext cx="4561500" cy="2820533"/>
          </a:xfrm>
          <a:prstGeom prst="rect">
            <a:avLst/>
          </a:prstGeom>
          <a:noFill/>
          <a:ln>
            <a:noFill/>
          </a:ln>
        </p:spPr>
      </p:pic>
      <p:sp>
        <p:nvSpPr>
          <p:cNvPr id="239" name="Google Shape;239;p34"/>
          <p:cNvSpPr txBox="1"/>
          <p:nvPr/>
        </p:nvSpPr>
        <p:spPr>
          <a:xfrm>
            <a:off x="9448050" y="2670375"/>
            <a:ext cx="1629900" cy="466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US" sz="1600">
                <a:latin typeface="PT Sans Narrow"/>
                <a:ea typeface="PT Sans Narrow"/>
                <a:cs typeface="PT Sans Narrow"/>
                <a:sym typeface="PT Sans Narrow"/>
              </a:rPr>
              <a:t>Beds vs. Services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b="1">
                <a:solidFill>
                  <a:schemeClr val="accent1"/>
                </a:solidFill>
                <a:latin typeface="PT Sans Narrow"/>
                <a:ea typeface="PT Sans Narrow"/>
                <a:cs typeface="PT Sans Narrow"/>
                <a:sym typeface="PT Sans Narrow"/>
              </a:rPr>
              <a:t>Summary &amp; Next Steps</a:t>
            </a:r>
            <a:endParaRPr b="1">
              <a:solidFill>
                <a:schemeClr val="accent1"/>
              </a:solidFill>
              <a:latin typeface="PT Sans Narrow"/>
              <a:ea typeface="PT Sans Narrow"/>
              <a:cs typeface="PT Sans Narrow"/>
              <a:sym typeface="PT Sans Narrow"/>
            </a:endParaRPr>
          </a:p>
        </p:txBody>
      </p:sp>
      <p:sp>
        <p:nvSpPr>
          <p:cNvPr id="246" name="Google Shape;246;p35"/>
          <p:cNvSpPr txBox="1">
            <a:spLocks noGrp="1"/>
          </p:cNvSpPr>
          <p:nvPr>
            <p:ph type="body" idx="1"/>
          </p:nvPr>
        </p:nvSpPr>
        <p:spPr>
          <a:xfrm>
            <a:off x="838200" y="1825625"/>
            <a:ext cx="10397100" cy="4571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a:solidFill>
                  <a:srgbClr val="000000"/>
                </a:solidFill>
                <a:latin typeface="PT Sans Narrow"/>
                <a:ea typeface="PT Sans Narrow"/>
                <a:cs typeface="PT Sans Narrow"/>
                <a:sym typeface="PT Sans Narrow"/>
              </a:rPr>
              <a:t>This Investment Plan represents a major accomplishment for the Committee, City Departments, people experiencing homelessness, stakeholders, and advocates from across the community who have worked tirelessly on these issues for years. </a:t>
            </a:r>
            <a:endParaRPr sz="1800">
              <a:solidFill>
                <a:srgbClr val="000000"/>
              </a:solidFill>
              <a:latin typeface="PT Sans Narrow"/>
              <a:ea typeface="PT Sans Narrow"/>
              <a:cs typeface="PT Sans Narrow"/>
              <a:sym typeface="PT Sans Narrow"/>
            </a:endParaRPr>
          </a:p>
          <a:p>
            <a:pPr marL="0" lvl="0" indent="0" algn="l" rtl="0">
              <a:lnSpc>
                <a:spcPct val="115000"/>
              </a:lnSpc>
              <a:spcBef>
                <a:spcPts val="0"/>
              </a:spcBef>
              <a:spcAft>
                <a:spcPts val="0"/>
              </a:spcAft>
              <a:buNone/>
            </a:pPr>
            <a:endParaRPr sz="1800">
              <a:solidFill>
                <a:srgbClr val="000000"/>
              </a:solidFill>
              <a:latin typeface="PT Sans Narrow"/>
              <a:ea typeface="PT Sans Narrow"/>
              <a:cs typeface="PT Sans Narrow"/>
              <a:sym typeface="PT Sans Narrow"/>
            </a:endParaRPr>
          </a:p>
          <a:p>
            <a:pPr marL="0" lvl="0" indent="0" algn="l" rtl="0">
              <a:lnSpc>
                <a:spcPct val="115000"/>
              </a:lnSpc>
              <a:spcBef>
                <a:spcPts val="0"/>
              </a:spcBef>
              <a:spcAft>
                <a:spcPts val="0"/>
              </a:spcAft>
              <a:buNone/>
            </a:pPr>
            <a:r>
              <a:rPr lang="en-US" sz="1800">
                <a:solidFill>
                  <a:srgbClr val="000000"/>
                </a:solidFill>
                <a:latin typeface="PT Sans Narrow"/>
                <a:ea typeface="PT Sans Narrow"/>
                <a:cs typeface="PT Sans Narrow"/>
                <a:sym typeface="PT Sans Narrow"/>
              </a:rPr>
              <a:t>The investments recommended within this Plan also represent an unprecedented opportunity to better serve San Franciscans who are in crisis, and to drive progress on homelessness, through:</a:t>
            </a:r>
            <a:endParaRPr sz="1800">
              <a:solidFill>
                <a:srgbClr val="000000"/>
              </a:solidFill>
              <a:latin typeface="PT Sans Narrow"/>
              <a:ea typeface="PT Sans Narrow"/>
              <a:cs typeface="PT Sans Narrow"/>
              <a:sym typeface="PT Sans Narrow"/>
            </a:endParaRPr>
          </a:p>
          <a:p>
            <a:pPr marL="457200" lvl="0" indent="-342900" algn="l" rtl="0">
              <a:lnSpc>
                <a:spcPct val="115000"/>
              </a:lnSpc>
              <a:spcBef>
                <a:spcPts val="600"/>
              </a:spcBef>
              <a:spcAft>
                <a:spcPts val="0"/>
              </a:spcAft>
              <a:buClr>
                <a:srgbClr val="000000"/>
              </a:buClr>
              <a:buSzPts val="1800"/>
              <a:buFont typeface="PT Sans Narrow"/>
              <a:buChar char="●"/>
            </a:pPr>
            <a:r>
              <a:rPr lang="en-US" sz="1800">
                <a:solidFill>
                  <a:srgbClr val="000000"/>
                </a:solidFill>
                <a:latin typeface="PT Sans Narrow"/>
                <a:ea typeface="PT Sans Narrow"/>
                <a:cs typeface="PT Sans Narrow"/>
                <a:sym typeface="PT Sans Narrow"/>
              </a:rPr>
              <a:t>A purposeful focus on addressing racial inequities and justice;</a:t>
            </a:r>
            <a:endParaRPr sz="1800">
              <a:solidFill>
                <a:srgbClr val="000000"/>
              </a:solidFill>
              <a:latin typeface="PT Sans Narrow"/>
              <a:ea typeface="PT Sans Narrow"/>
              <a:cs typeface="PT Sans Narrow"/>
              <a:sym typeface="PT Sans Narrow"/>
            </a:endParaRPr>
          </a:p>
          <a:p>
            <a:pPr marL="457200" lvl="0" indent="-342900" algn="l" rtl="0">
              <a:lnSpc>
                <a:spcPct val="115000"/>
              </a:lnSpc>
              <a:spcBef>
                <a:spcPts val="0"/>
              </a:spcBef>
              <a:spcAft>
                <a:spcPts val="0"/>
              </a:spcAft>
              <a:buClr>
                <a:srgbClr val="000000"/>
              </a:buClr>
              <a:buSzPts val="1800"/>
              <a:buFont typeface="PT Sans Narrow"/>
              <a:buChar char="●"/>
            </a:pPr>
            <a:r>
              <a:rPr lang="en-US" sz="1800">
                <a:solidFill>
                  <a:srgbClr val="000000"/>
                </a:solidFill>
                <a:latin typeface="PT Sans Narrow"/>
                <a:ea typeface="PT Sans Narrow"/>
                <a:cs typeface="PT Sans Narrow"/>
                <a:sym typeface="PT Sans Narrow"/>
              </a:rPr>
              <a:t>The largest ever investment in the community with a concerted strategy to prevent people from experiencing the crisis of homelessness;</a:t>
            </a:r>
            <a:endParaRPr sz="1800">
              <a:solidFill>
                <a:srgbClr val="000000"/>
              </a:solidFill>
              <a:latin typeface="PT Sans Narrow"/>
              <a:ea typeface="PT Sans Narrow"/>
              <a:cs typeface="PT Sans Narrow"/>
              <a:sym typeface="PT Sans Narrow"/>
            </a:endParaRPr>
          </a:p>
          <a:p>
            <a:pPr marL="457200" lvl="0" indent="-342900" algn="l" rtl="0">
              <a:lnSpc>
                <a:spcPct val="115000"/>
              </a:lnSpc>
              <a:spcBef>
                <a:spcPts val="0"/>
              </a:spcBef>
              <a:spcAft>
                <a:spcPts val="0"/>
              </a:spcAft>
              <a:buClr>
                <a:srgbClr val="000000"/>
              </a:buClr>
              <a:buSzPts val="1800"/>
              <a:buFont typeface="PT Sans Narrow"/>
              <a:buChar char="●"/>
            </a:pPr>
            <a:r>
              <a:rPr lang="en-US" sz="1800">
                <a:solidFill>
                  <a:srgbClr val="000000"/>
                </a:solidFill>
                <a:latin typeface="PT Sans Narrow"/>
                <a:ea typeface="PT Sans Narrow"/>
                <a:cs typeface="PT Sans Narrow"/>
                <a:sym typeface="PT Sans Narrow"/>
              </a:rPr>
              <a:t>Expanded crisis services, interim housing, and treatment options tailored to specific populations and communities;</a:t>
            </a:r>
            <a:endParaRPr sz="1800">
              <a:solidFill>
                <a:srgbClr val="000000"/>
              </a:solidFill>
              <a:latin typeface="PT Sans Narrow"/>
              <a:ea typeface="PT Sans Narrow"/>
              <a:cs typeface="PT Sans Narrow"/>
              <a:sym typeface="PT Sans Narrow"/>
            </a:endParaRPr>
          </a:p>
          <a:p>
            <a:pPr marL="457200" lvl="0" indent="-342900" algn="l" rtl="0">
              <a:lnSpc>
                <a:spcPct val="115000"/>
              </a:lnSpc>
              <a:spcBef>
                <a:spcPts val="0"/>
              </a:spcBef>
              <a:spcAft>
                <a:spcPts val="0"/>
              </a:spcAft>
              <a:buClr>
                <a:srgbClr val="000000"/>
              </a:buClr>
              <a:buSzPts val="1800"/>
              <a:buFont typeface="PT Sans Narrow"/>
              <a:buChar char="●"/>
            </a:pPr>
            <a:r>
              <a:rPr lang="en-US" sz="1800">
                <a:solidFill>
                  <a:srgbClr val="000000"/>
                </a:solidFill>
                <a:latin typeface="PT Sans Narrow"/>
                <a:ea typeface="PT Sans Narrow"/>
                <a:cs typeface="PT Sans Narrow"/>
                <a:sym typeface="PT Sans Narrow"/>
              </a:rPr>
              <a:t>Resources for acquisition and development of a new pipeline of thousands of affordable and supportive housing units; and</a:t>
            </a:r>
            <a:endParaRPr sz="1800">
              <a:solidFill>
                <a:srgbClr val="000000"/>
              </a:solidFill>
              <a:latin typeface="PT Sans Narrow"/>
              <a:ea typeface="PT Sans Narrow"/>
              <a:cs typeface="PT Sans Narrow"/>
              <a:sym typeface="PT Sans Narrow"/>
            </a:endParaRPr>
          </a:p>
          <a:p>
            <a:pPr marL="457200" lvl="0" indent="-342900" algn="l" rtl="0">
              <a:lnSpc>
                <a:spcPct val="115000"/>
              </a:lnSpc>
              <a:spcBef>
                <a:spcPts val="0"/>
              </a:spcBef>
              <a:spcAft>
                <a:spcPts val="0"/>
              </a:spcAft>
              <a:buClr>
                <a:srgbClr val="000000"/>
              </a:buClr>
              <a:buSzPts val="1800"/>
              <a:buFont typeface="PT Sans Narrow"/>
              <a:buChar char="●"/>
            </a:pPr>
            <a:r>
              <a:rPr lang="en-US" sz="1800">
                <a:solidFill>
                  <a:srgbClr val="000000"/>
                </a:solidFill>
                <a:latin typeface="PT Sans Narrow"/>
                <a:ea typeface="PT Sans Narrow"/>
                <a:cs typeface="PT Sans Narrow"/>
                <a:sym typeface="PT Sans Narrow"/>
              </a:rPr>
              <a:t>Improved access to behavioral health services and supports for people impacted by substance use and mental health conditions.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806557" y="415637"/>
            <a:ext cx="10515600" cy="53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entury Gothic"/>
              <a:buNone/>
            </a:pPr>
            <a:r>
              <a:rPr lang="en-US" sz="3000" b="1">
                <a:solidFill>
                  <a:schemeClr val="dk2"/>
                </a:solidFill>
                <a:latin typeface="PT Sans Narrow"/>
                <a:ea typeface="PT Sans Narrow"/>
                <a:cs typeface="PT Sans Narrow"/>
                <a:sym typeface="PT Sans Narrow"/>
              </a:rPr>
              <a:t>Investment Plan Recommendations for FYs 20-21, 21-22, and 22-23</a:t>
            </a:r>
            <a:endParaRPr sz="5400" b="1">
              <a:solidFill>
                <a:schemeClr val="dk2"/>
              </a:solidFill>
              <a:latin typeface="PT Sans Narrow"/>
              <a:ea typeface="PT Sans Narrow"/>
              <a:cs typeface="PT Sans Narrow"/>
              <a:sym typeface="PT Sans Narrow"/>
            </a:endParaRPr>
          </a:p>
        </p:txBody>
      </p:sp>
      <p:sp>
        <p:nvSpPr>
          <p:cNvPr id="253" name="Google Shape;253;p36"/>
          <p:cNvSpPr/>
          <p:nvPr/>
        </p:nvSpPr>
        <p:spPr>
          <a:xfrm>
            <a:off x="917725" y="713326"/>
            <a:ext cx="10122600" cy="82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980000"/>
              </a:solidFill>
            </a:endParaRPr>
          </a:p>
          <a:p>
            <a:pPr marL="0" marR="0" lvl="0" indent="0" algn="l" rtl="0">
              <a:spcBef>
                <a:spcPts val="0"/>
              </a:spcBef>
              <a:spcAft>
                <a:spcPts val="0"/>
              </a:spcAft>
              <a:buNone/>
            </a:pPr>
            <a:r>
              <a:rPr lang="en-US" sz="1800">
                <a:latin typeface="Century Gothic"/>
                <a:ea typeface="Century Gothic"/>
                <a:cs typeface="Century Gothic"/>
                <a:sym typeface="Century Gothic"/>
              </a:rPr>
              <a:t>Recommended funds are intended to produce the following outcomes (as a percentage of Prop C goals). </a:t>
            </a:r>
            <a:endParaRPr sz="1800">
              <a:latin typeface="Century Gothic"/>
              <a:ea typeface="Century Gothic"/>
              <a:cs typeface="Century Gothic"/>
              <a:sym typeface="Century Gothic"/>
            </a:endParaRPr>
          </a:p>
          <a:p>
            <a:pPr marL="0" marR="0" lvl="0" indent="0" algn="l" rtl="0">
              <a:spcBef>
                <a:spcPts val="0"/>
              </a:spcBef>
              <a:spcAft>
                <a:spcPts val="0"/>
              </a:spcAft>
              <a:buNone/>
            </a:pPr>
            <a:endParaRPr sz="16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rgbClr val="000000"/>
              </a:solidFill>
              <a:latin typeface="Century Gothic"/>
              <a:ea typeface="Century Gothic"/>
              <a:cs typeface="Century Gothic"/>
              <a:sym typeface="Century Gothic"/>
            </a:endParaRPr>
          </a:p>
        </p:txBody>
      </p:sp>
      <p:pic>
        <p:nvPicPr>
          <p:cNvPr id="254" name="Google Shape;254;p36" title="Points scored"/>
          <p:cNvPicPr preferRelativeResize="0"/>
          <p:nvPr/>
        </p:nvPicPr>
        <p:blipFill>
          <a:blip r:embed="rId3">
            <a:alphaModFix/>
          </a:blip>
          <a:stretch>
            <a:fillRect/>
          </a:stretch>
        </p:blipFill>
        <p:spPr>
          <a:xfrm>
            <a:off x="2038699" y="1693674"/>
            <a:ext cx="7041351" cy="4764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2A9A-8B5C-4825-9C9D-A567E0D92E9A}"/>
              </a:ext>
            </a:extLst>
          </p:cNvPr>
          <p:cNvSpPr>
            <a:spLocks noGrp="1"/>
          </p:cNvSpPr>
          <p:nvPr>
            <p:ph type="title"/>
          </p:nvPr>
        </p:nvSpPr>
        <p:spPr>
          <a:xfrm>
            <a:off x="2051050" y="449581"/>
            <a:ext cx="8089900" cy="575094"/>
          </a:xfrm>
        </p:spPr>
        <p:txBody>
          <a:bodyPr>
            <a:normAutofit fontScale="90000"/>
          </a:bodyPr>
          <a:lstStyle/>
          <a:p>
            <a:r>
              <a:rPr lang="en-US" dirty="0">
                <a:solidFill>
                  <a:schemeClr val="accent1"/>
                </a:solidFill>
                <a:latin typeface="+mn-lt"/>
              </a:rPr>
              <a:t>Why Does Homelessness Happen? </a:t>
            </a:r>
            <a:r>
              <a:rPr lang="en-US" b="1" dirty="0">
                <a:latin typeface="+mn-lt"/>
              </a:rPr>
              <a:t>Structural Factors</a:t>
            </a:r>
          </a:p>
        </p:txBody>
      </p:sp>
      <p:sp>
        <p:nvSpPr>
          <p:cNvPr id="3" name="Content Placeholder 2">
            <a:extLst>
              <a:ext uri="{FF2B5EF4-FFF2-40B4-BE49-F238E27FC236}">
                <a16:creationId xmlns:a16="http://schemas.microsoft.com/office/drawing/2014/main" id="{9DD63CF1-BDC6-40C4-B5E7-D9AB7E84D009}"/>
              </a:ext>
            </a:extLst>
          </p:cNvPr>
          <p:cNvSpPr>
            <a:spLocks noGrp="1"/>
          </p:cNvSpPr>
          <p:nvPr>
            <p:ph idx="1"/>
          </p:nvPr>
        </p:nvSpPr>
        <p:spPr>
          <a:xfrm>
            <a:off x="3910425" y="1332446"/>
            <a:ext cx="6058342" cy="4284583"/>
          </a:xfrm>
        </p:spPr>
        <p:txBody>
          <a:bodyPr>
            <a:normAutofit fontScale="92500" lnSpcReduction="10000"/>
          </a:bodyPr>
          <a:lstStyle/>
          <a:p>
            <a:endParaRPr lang="en-US" sz="3600" b="1" dirty="0"/>
          </a:p>
          <a:p>
            <a:pPr marL="0" indent="0">
              <a:buNone/>
            </a:pPr>
            <a:r>
              <a:rPr lang="en-US" sz="2800" dirty="0">
                <a:latin typeface="Avenir Book" panose="02000503020000020003" pitchFamily="2" charset="0"/>
              </a:rPr>
              <a:t>Skyrocketing Housing Costs</a:t>
            </a:r>
          </a:p>
          <a:p>
            <a:pPr marL="0" indent="0">
              <a:buNone/>
            </a:pPr>
            <a:endParaRPr lang="en-US" sz="2800" dirty="0">
              <a:latin typeface="Avenir Book" panose="02000503020000020003" pitchFamily="2" charset="0"/>
            </a:endParaRPr>
          </a:p>
          <a:p>
            <a:pPr marL="0" indent="0">
              <a:buNone/>
            </a:pPr>
            <a:endParaRPr lang="en-US" sz="2800" dirty="0">
              <a:latin typeface="Avenir Book" panose="02000503020000020003" pitchFamily="2" charset="0"/>
            </a:endParaRPr>
          </a:p>
          <a:p>
            <a:pPr marL="0" indent="0">
              <a:buNone/>
            </a:pPr>
            <a:r>
              <a:rPr lang="en-US" sz="2800" dirty="0">
                <a:latin typeface="Avenir Book" panose="02000503020000020003" pitchFamily="2" charset="0"/>
              </a:rPr>
              <a:t>Inadequate Wages</a:t>
            </a:r>
          </a:p>
          <a:p>
            <a:pPr marL="0" indent="0">
              <a:buNone/>
            </a:pPr>
            <a:endParaRPr lang="en-US" sz="2800" dirty="0">
              <a:latin typeface="Avenir Book" panose="02000503020000020003" pitchFamily="2" charset="0"/>
            </a:endParaRPr>
          </a:p>
          <a:p>
            <a:pPr marL="0" indent="0">
              <a:buNone/>
            </a:pPr>
            <a:endParaRPr lang="en-US" sz="2800" dirty="0">
              <a:latin typeface="Avenir Book" panose="02000503020000020003" pitchFamily="2" charset="0"/>
            </a:endParaRPr>
          </a:p>
          <a:p>
            <a:pPr marL="0" indent="0">
              <a:buNone/>
            </a:pPr>
            <a:r>
              <a:rPr lang="en-US" sz="2800" dirty="0">
                <a:latin typeface="Avenir Book" panose="02000503020000020003" pitchFamily="2" charset="0"/>
              </a:rPr>
              <a:t>Systemic Racism and Other Structural Inequities</a:t>
            </a:r>
          </a:p>
          <a:p>
            <a:pPr lvl="0"/>
            <a:endParaRPr lang="en-US" dirty="0"/>
          </a:p>
          <a:p>
            <a:pPr marL="0" lvl="0" indent="0">
              <a:buNone/>
            </a:pPr>
            <a:endParaRPr lang="en-US" dirty="0"/>
          </a:p>
          <a:p>
            <a:pPr marL="0" lvl="0" indent="0">
              <a:buNone/>
            </a:pPr>
            <a:endParaRPr lang="en-US" dirty="0"/>
          </a:p>
        </p:txBody>
      </p:sp>
      <p:pic>
        <p:nvPicPr>
          <p:cNvPr id="2054" name="Picture 6" descr="Housing, payments, price, cost, rental icon">
            <a:extLst>
              <a:ext uri="{FF2B5EF4-FFF2-40B4-BE49-F238E27FC236}">
                <a16:creationId xmlns:a16="http://schemas.microsoft.com/office/drawing/2014/main" id="{A53AED93-ECB1-394C-AD1D-ECC453527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868" y="1587918"/>
            <a:ext cx="1113653" cy="11136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yment Salary Stock Illustrations – 35,685 Payment Salary Stock  Illustrations, Vectors &amp; Clipart - Dreamstime">
            <a:extLst>
              <a:ext uri="{FF2B5EF4-FFF2-40B4-BE49-F238E27FC236}">
                <a16:creationId xmlns:a16="http://schemas.microsoft.com/office/drawing/2014/main" id="{DF03DD88-942C-F841-B408-4CDE41016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42017"/>
            <a:ext cx="1688242" cy="16882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acist Icon Images, Stock Photos &amp; Vectors | Shutterstock">
            <a:extLst>
              <a:ext uri="{FF2B5EF4-FFF2-40B4-BE49-F238E27FC236}">
                <a16:creationId xmlns:a16="http://schemas.microsoft.com/office/drawing/2014/main" id="{26CE8D37-3208-1548-A0E1-FA7254FF95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012"/>
          <a:stretch/>
        </p:blipFill>
        <p:spPr bwMode="auto">
          <a:xfrm>
            <a:off x="1657218" y="4430260"/>
            <a:ext cx="1556951" cy="14777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24E0008-BDC5-024E-9AF4-E20CAC263377}"/>
              </a:ext>
            </a:extLst>
          </p:cNvPr>
          <p:cNvSpPr/>
          <p:nvPr/>
        </p:nvSpPr>
        <p:spPr>
          <a:xfrm>
            <a:off x="2980737" y="5739960"/>
            <a:ext cx="6230525" cy="584775"/>
          </a:xfrm>
          <a:prstGeom prst="rect">
            <a:avLst/>
          </a:prstGeom>
        </p:spPr>
        <p:txBody>
          <a:bodyPr wrap="square">
            <a:spAutoFit/>
          </a:bodyPr>
          <a:lstStyle/>
          <a:p>
            <a:pPr marL="0" indent="0">
              <a:buNone/>
            </a:pPr>
            <a:r>
              <a:rPr lang="en-US" sz="3200" dirty="0">
                <a:solidFill>
                  <a:schemeClr val="accent2"/>
                </a:solidFill>
                <a:latin typeface="Avenir Book" panose="02000503020000020003" pitchFamily="2" charset="0"/>
                <a:ea typeface="Calibri" panose="020F0502020204030204" pitchFamily="34" charset="0"/>
                <a:cs typeface="Times New Roman" panose="02020603050405020304" pitchFamily="18" charset="0"/>
              </a:rPr>
              <a:t>Housing Justice </a:t>
            </a:r>
            <a:r>
              <a:rPr lang="en-US" sz="3200" i="1" dirty="0">
                <a:solidFill>
                  <a:schemeClr val="accent2"/>
                </a:solidFill>
                <a:latin typeface="Avenir Book" panose="02000503020000020003" pitchFamily="2" charset="0"/>
                <a:ea typeface="Calibri" panose="020F0502020204030204" pitchFamily="34" charset="0"/>
                <a:cs typeface="Times New Roman" panose="02020603050405020304" pitchFamily="18" charset="0"/>
              </a:rPr>
              <a:t>is</a:t>
            </a:r>
            <a:r>
              <a:rPr lang="en-US" sz="3200" dirty="0">
                <a:solidFill>
                  <a:schemeClr val="accent2"/>
                </a:solidFill>
                <a:latin typeface="Avenir Book" panose="02000503020000020003" pitchFamily="2" charset="0"/>
                <a:ea typeface="Calibri" panose="020F0502020204030204" pitchFamily="34" charset="0"/>
                <a:cs typeface="Times New Roman" panose="02020603050405020304" pitchFamily="18" charset="0"/>
              </a:rPr>
              <a:t> Racial Justice</a:t>
            </a:r>
          </a:p>
        </p:txBody>
      </p:sp>
      <p:sp>
        <p:nvSpPr>
          <p:cNvPr id="5" name="Rectangle 4">
            <a:extLst>
              <a:ext uri="{FF2B5EF4-FFF2-40B4-BE49-F238E27FC236}">
                <a16:creationId xmlns:a16="http://schemas.microsoft.com/office/drawing/2014/main" id="{719FB9BD-11A4-554C-8C55-EA91B7DB92A8}"/>
              </a:ext>
            </a:extLst>
          </p:cNvPr>
          <p:cNvSpPr/>
          <p:nvPr/>
        </p:nvSpPr>
        <p:spPr bwMode="auto">
          <a:xfrm>
            <a:off x="11058525" y="6324735"/>
            <a:ext cx="871538" cy="39039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0863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015D9-83F3-4538-ABBA-838D229C2623}"/>
              </a:ext>
            </a:extLst>
          </p:cNvPr>
          <p:cNvSpPr>
            <a:spLocks noGrp="1"/>
          </p:cNvSpPr>
          <p:nvPr>
            <p:ph type="title"/>
          </p:nvPr>
        </p:nvSpPr>
        <p:spPr/>
        <p:txBody>
          <a:bodyPr>
            <a:normAutofit/>
          </a:bodyPr>
          <a:lstStyle/>
          <a:p>
            <a:r>
              <a:rPr lang="en-US" dirty="0">
                <a:solidFill>
                  <a:schemeClr val="accent1"/>
                </a:solidFill>
                <a:latin typeface="+mn-lt"/>
              </a:rPr>
              <a:t>What is the Solution to Homelessness? </a:t>
            </a:r>
            <a:r>
              <a:rPr lang="en-US" b="1" dirty="0">
                <a:latin typeface="+mn-lt"/>
              </a:rPr>
              <a:t>Housing</a:t>
            </a:r>
            <a:endParaRPr lang="en-US" dirty="0">
              <a:latin typeface="+mn-lt"/>
            </a:endParaRPr>
          </a:p>
        </p:txBody>
      </p:sp>
      <p:sp>
        <p:nvSpPr>
          <p:cNvPr id="5" name="Text Placeholder 4">
            <a:extLst>
              <a:ext uri="{FF2B5EF4-FFF2-40B4-BE49-F238E27FC236}">
                <a16:creationId xmlns:a16="http://schemas.microsoft.com/office/drawing/2014/main" id="{DB436D68-4857-4406-9F17-6ACFC862AD36}"/>
              </a:ext>
            </a:extLst>
          </p:cNvPr>
          <p:cNvSpPr>
            <a:spLocks noGrp="1"/>
          </p:cNvSpPr>
          <p:nvPr>
            <p:ph idx="1"/>
          </p:nvPr>
        </p:nvSpPr>
        <p:spPr>
          <a:xfrm>
            <a:off x="1949575" y="1036451"/>
            <a:ext cx="8229600" cy="4266526"/>
          </a:xfrm>
        </p:spPr>
        <p:txBody>
          <a:bodyPr/>
          <a:lstStyle/>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marL="0" indent="0" algn="ctr">
              <a:buNone/>
            </a:pPr>
            <a:r>
              <a:rPr lang="en-US" sz="2400" dirty="0"/>
              <a:t>Research has shown </a:t>
            </a:r>
            <a:r>
              <a:rPr lang="en-US" sz="2400" i="1" dirty="0"/>
              <a:t>repeatedly</a:t>
            </a:r>
            <a:r>
              <a:rPr lang="en-US" sz="2400" dirty="0"/>
              <a:t> that </a:t>
            </a:r>
            <a:r>
              <a:rPr lang="en-US" sz="2400" b="1" dirty="0"/>
              <a:t>permanent housing </a:t>
            </a:r>
            <a:r>
              <a:rPr lang="en-US" sz="2400" dirty="0"/>
              <a:t>that using the evidence-based “Housing First” approach is an effective way to end homelessness and help people to maintain housing.</a:t>
            </a:r>
          </a:p>
        </p:txBody>
      </p:sp>
      <p:pic>
        <p:nvPicPr>
          <p:cNvPr id="7" name="Picture 6">
            <a:extLst>
              <a:ext uri="{FF2B5EF4-FFF2-40B4-BE49-F238E27FC236}">
                <a16:creationId xmlns:a16="http://schemas.microsoft.com/office/drawing/2014/main" id="{754D2F64-6E4B-5547-96EE-1E9AA1DC7EC4}"/>
              </a:ext>
            </a:extLst>
          </p:cNvPr>
          <p:cNvPicPr>
            <a:picLocks noChangeAspect="1"/>
          </p:cNvPicPr>
          <p:nvPr/>
        </p:nvPicPr>
        <p:blipFill>
          <a:blip r:embed="rId2"/>
          <a:stretch>
            <a:fillRect/>
          </a:stretch>
        </p:blipFill>
        <p:spPr>
          <a:xfrm>
            <a:off x="1524000" y="2322293"/>
            <a:ext cx="9144000" cy="2213414"/>
          </a:xfrm>
          <a:prstGeom prst="rect">
            <a:avLst/>
          </a:prstGeom>
        </p:spPr>
      </p:pic>
      <p:sp>
        <p:nvSpPr>
          <p:cNvPr id="2" name="Rectangle 1">
            <a:extLst>
              <a:ext uri="{FF2B5EF4-FFF2-40B4-BE49-F238E27FC236}">
                <a16:creationId xmlns:a16="http://schemas.microsoft.com/office/drawing/2014/main" id="{613B6E24-211C-6244-ACA0-A08610B72564}"/>
              </a:ext>
            </a:extLst>
          </p:cNvPr>
          <p:cNvSpPr/>
          <p:nvPr/>
        </p:nvSpPr>
        <p:spPr bwMode="auto">
          <a:xfrm>
            <a:off x="11101388" y="6386513"/>
            <a:ext cx="828675" cy="3143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55908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8A07-60EC-9345-8671-741468453952}"/>
              </a:ext>
            </a:extLst>
          </p:cNvPr>
          <p:cNvSpPr>
            <a:spLocks noGrp="1"/>
          </p:cNvSpPr>
          <p:nvPr>
            <p:ph type="title"/>
          </p:nvPr>
        </p:nvSpPr>
        <p:spPr>
          <a:xfrm>
            <a:off x="2608575" y="424080"/>
            <a:ext cx="8089900" cy="575094"/>
          </a:xfrm>
        </p:spPr>
        <p:txBody>
          <a:bodyPr/>
          <a:lstStyle/>
          <a:p>
            <a:r>
              <a:rPr lang="en-US" dirty="0">
                <a:solidFill>
                  <a:schemeClr val="accent1"/>
                </a:solidFill>
                <a:latin typeface="+mn-lt"/>
              </a:rPr>
              <a:t>Why Does Homelessness Increase?</a:t>
            </a:r>
          </a:p>
        </p:txBody>
      </p:sp>
      <p:pic>
        <p:nvPicPr>
          <p:cNvPr id="6" name="Content Placeholder 5" descr="A screenshot of a cell phone&#10;&#10;Description automatically generated">
            <a:extLst>
              <a:ext uri="{FF2B5EF4-FFF2-40B4-BE49-F238E27FC236}">
                <a16:creationId xmlns:a16="http://schemas.microsoft.com/office/drawing/2014/main" id="{AEB45BA8-7C50-824D-AE5F-FB7A8376F9CD}"/>
              </a:ext>
            </a:extLst>
          </p:cNvPr>
          <p:cNvPicPr>
            <a:picLocks noGrp="1" noChangeAspect="1"/>
          </p:cNvPicPr>
          <p:nvPr>
            <p:ph idx="1"/>
          </p:nvPr>
        </p:nvPicPr>
        <p:blipFill>
          <a:blip r:embed="rId2"/>
          <a:stretch>
            <a:fillRect/>
          </a:stretch>
        </p:blipFill>
        <p:spPr>
          <a:xfrm>
            <a:off x="2179950" y="1380768"/>
            <a:ext cx="7301586" cy="4765605"/>
          </a:xfrm>
        </p:spPr>
      </p:pic>
      <p:sp>
        <p:nvSpPr>
          <p:cNvPr id="5" name="Rectangle 4">
            <a:extLst>
              <a:ext uri="{FF2B5EF4-FFF2-40B4-BE49-F238E27FC236}">
                <a16:creationId xmlns:a16="http://schemas.microsoft.com/office/drawing/2014/main" id="{C7C3ACFE-CBC3-BC4D-87A4-301808120EF4}"/>
              </a:ext>
            </a:extLst>
          </p:cNvPr>
          <p:cNvSpPr/>
          <p:nvPr/>
        </p:nvSpPr>
        <p:spPr bwMode="auto">
          <a:xfrm>
            <a:off x="11101388" y="6386513"/>
            <a:ext cx="828675" cy="3143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 name="TextBox 2">
            <a:extLst>
              <a:ext uri="{FF2B5EF4-FFF2-40B4-BE49-F238E27FC236}">
                <a16:creationId xmlns:a16="http://schemas.microsoft.com/office/drawing/2014/main" id="{3808591B-2610-8448-A08D-72CAB208E893}"/>
              </a:ext>
            </a:extLst>
          </p:cNvPr>
          <p:cNvSpPr txBox="1"/>
          <p:nvPr/>
        </p:nvSpPr>
        <p:spPr bwMode="auto">
          <a:xfrm>
            <a:off x="340458" y="5700713"/>
            <a:ext cx="11262699" cy="307777"/>
          </a:xfrm>
          <a:prstGeom prst="rect">
            <a:avLst/>
          </a:prstGeom>
          <a:noFill/>
          <a:ln w="19050" algn="ctr">
            <a:noFill/>
            <a:miter lim="800000"/>
            <a:headEnd/>
            <a:tailEnd/>
          </a:ln>
        </p:spPr>
        <p:txBody>
          <a:bodyPr wrap="none" lIns="0" tIns="0" rIns="0" bIns="0" rtlCol="0">
            <a:spAutoFit/>
          </a:bodyPr>
          <a:lstStyle/>
          <a:p>
            <a:r>
              <a:rPr lang="en-US" sz="2000" dirty="0">
                <a:solidFill>
                  <a:schemeClr val="accent2"/>
                </a:solidFill>
              </a:rPr>
              <a:t>HOMELESSNESS PREVENTION    – SUPPORT SERVICES AND HOUSING.  -    STABILIZATION</a:t>
            </a:r>
          </a:p>
        </p:txBody>
      </p:sp>
    </p:spTree>
    <p:extLst>
      <p:ext uri="{BB962C8B-B14F-4D97-AF65-F5344CB8AC3E}">
        <p14:creationId xmlns:p14="http://schemas.microsoft.com/office/powerpoint/2010/main" val="363036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848678" y="857131"/>
            <a:ext cx="8229600" cy="1143000"/>
          </a:xfrm>
        </p:spPr>
        <p:txBody>
          <a:bodyPr>
            <a:noAutofit/>
          </a:bodyPr>
          <a:lstStyle/>
          <a:p>
            <a:pPr>
              <a:defRPr/>
            </a:pPr>
            <a:r>
              <a:rPr lang="en-US" dirty="0">
                <a:solidFill>
                  <a:schemeClr val="accent1"/>
                </a:solidFill>
                <a:latin typeface="+mn-lt"/>
              </a:rPr>
              <a:t>Effective Homeless Response System: Goal </a:t>
            </a:r>
            <a:br>
              <a:rPr lang="en-US" sz="3200" dirty="0"/>
            </a:br>
            <a:br>
              <a:rPr altLang="en-US" sz="3200" dirty="0">
                <a:latin typeface="Arial" panose="020B0604020202020204" pitchFamily="34" charset="0"/>
              </a:rPr>
            </a:br>
            <a:br>
              <a:rPr altLang="en-US" sz="3200" dirty="0">
                <a:latin typeface="Arial" panose="020B0604020202020204" pitchFamily="34" charset="0"/>
              </a:rPr>
            </a:br>
            <a:endParaRPr altLang="en-US" sz="3200" dirty="0">
              <a:latin typeface="Arial" panose="020B0604020202020204" pitchFamily="34" charset="0"/>
            </a:endParaRPr>
          </a:p>
        </p:txBody>
      </p:sp>
      <p:sp>
        <p:nvSpPr>
          <p:cNvPr id="3" name="Content Placeholder 2"/>
          <p:cNvSpPr>
            <a:spLocks noGrp="1"/>
          </p:cNvSpPr>
          <p:nvPr>
            <p:ph idx="1"/>
          </p:nvPr>
        </p:nvSpPr>
        <p:spPr>
          <a:xfrm>
            <a:off x="1652587" y="857130"/>
            <a:ext cx="8229600" cy="4525963"/>
          </a:xfrm>
        </p:spPr>
        <p:txBody>
          <a:bodyPr>
            <a:normAutofit/>
          </a:bodyPr>
          <a:lstStyle/>
          <a:p>
            <a:pPr marL="0" indent="0">
              <a:spcAft>
                <a:spcPts val="0"/>
              </a:spcAft>
              <a:buNone/>
              <a:defRPr/>
            </a:pPr>
            <a:r>
              <a:rPr lang="en-US" sz="3200" b="1" dirty="0"/>
              <a:t> </a:t>
            </a:r>
          </a:p>
          <a:p>
            <a:pPr marL="0" indent="0" algn="ctr">
              <a:spcAft>
                <a:spcPts val="0"/>
              </a:spcAft>
              <a:buNone/>
              <a:defRPr/>
            </a:pPr>
            <a:r>
              <a:rPr lang="en-US" sz="4000" b="1" dirty="0">
                <a:solidFill>
                  <a:schemeClr val="accent1"/>
                </a:solidFill>
                <a:latin typeface="Tw Cen MT" panose="020B0602020104020603" pitchFamily="34" charset="77"/>
              </a:rPr>
              <a:t>House</a:t>
            </a:r>
            <a:r>
              <a:rPr lang="en-US" sz="4000" b="1" dirty="0">
                <a:solidFill>
                  <a:schemeClr val="accent5"/>
                </a:solidFill>
                <a:latin typeface="Tw Cen MT" panose="020B0602020104020603" pitchFamily="34" charset="77"/>
              </a:rPr>
              <a:t> as many </a:t>
            </a:r>
            <a:r>
              <a:rPr lang="en-US" sz="4000" dirty="0">
                <a:latin typeface="Tw Cen MT" panose="020B0602020104020603" pitchFamily="34" charset="77"/>
              </a:rPr>
              <a:t>people in San Francisco as possible, </a:t>
            </a:r>
          </a:p>
          <a:p>
            <a:pPr marL="0" indent="0" algn="ctr">
              <a:spcAft>
                <a:spcPts val="0"/>
              </a:spcAft>
              <a:buNone/>
              <a:defRPr/>
            </a:pPr>
            <a:r>
              <a:rPr lang="en-US" sz="4000" b="1" dirty="0">
                <a:solidFill>
                  <a:srgbClr val="0070C0"/>
                </a:solidFill>
                <a:latin typeface="Tw Cen MT" panose="020B0602020104020603" pitchFamily="34" charset="77"/>
              </a:rPr>
              <a:t>support</a:t>
            </a:r>
            <a:r>
              <a:rPr lang="en-US" sz="4000" dirty="0">
                <a:latin typeface="Tw Cen MT" panose="020B0602020104020603" pitchFamily="34" charset="77"/>
              </a:rPr>
              <a:t> housing stabilization,</a:t>
            </a:r>
            <a:r>
              <a:rPr lang="en-US" sz="4000" dirty="0">
                <a:solidFill>
                  <a:schemeClr val="accent5"/>
                </a:solidFill>
                <a:latin typeface="Tw Cen MT" panose="020B0602020104020603" pitchFamily="34" charset="77"/>
              </a:rPr>
              <a:t> </a:t>
            </a:r>
          </a:p>
          <a:p>
            <a:pPr marL="0" indent="0" algn="ctr">
              <a:spcAft>
                <a:spcPts val="0"/>
              </a:spcAft>
              <a:buNone/>
              <a:defRPr/>
            </a:pPr>
            <a:r>
              <a:rPr lang="en-US" sz="4000" b="1" dirty="0">
                <a:solidFill>
                  <a:schemeClr val="accent1"/>
                </a:solidFill>
                <a:latin typeface="Tw Cen MT" panose="020B0602020104020603" pitchFamily="34" charset="77"/>
              </a:rPr>
              <a:t>prevent</a:t>
            </a:r>
            <a:r>
              <a:rPr lang="en-US" sz="4000" b="1" dirty="0">
                <a:solidFill>
                  <a:schemeClr val="accent5"/>
                </a:solidFill>
                <a:latin typeface="Tw Cen MT" panose="020B0602020104020603" pitchFamily="34" charset="77"/>
              </a:rPr>
              <a:t> </a:t>
            </a:r>
            <a:r>
              <a:rPr lang="en-US" sz="4000" dirty="0">
                <a:latin typeface="Tw Cen MT" panose="020B0602020104020603" pitchFamily="34" charset="77"/>
              </a:rPr>
              <a:t>people at imminent risk of homelessness whenever possible</a:t>
            </a:r>
            <a:br>
              <a:rPr sz="3200" dirty="0">
                <a:latin typeface="Tw Cen MT" panose="020B0602020104020603" pitchFamily="34" charset="77"/>
              </a:rPr>
            </a:br>
            <a:endParaRPr sz="3200" dirty="0">
              <a:latin typeface="Tw Cen MT" panose="020B0602020104020603" pitchFamily="34" charset="77"/>
            </a:endParaRP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defTabSz="457200">
              <a:buClrTx/>
              <a:defRPr/>
            </a:pPr>
            <a:endParaRPr lang="en-US" sz="1800" dirty="0">
              <a:solidFill>
                <a:srgbClr val="000000">
                  <a:tint val="75000"/>
                </a:srgbClr>
              </a:solidFill>
            </a:endParaRPr>
          </a:p>
        </p:txBody>
      </p:sp>
      <p:pic>
        <p:nvPicPr>
          <p:cNvPr id="5" name="Picture 4">
            <a:extLst>
              <a:ext uri="{FF2B5EF4-FFF2-40B4-BE49-F238E27FC236}">
                <a16:creationId xmlns:a16="http://schemas.microsoft.com/office/drawing/2014/main" id="{8E619F5D-4544-CA4B-BA94-34157B65CB1F}"/>
              </a:ext>
            </a:extLst>
          </p:cNvPr>
          <p:cNvPicPr>
            <a:picLocks noChangeAspect="1"/>
          </p:cNvPicPr>
          <p:nvPr/>
        </p:nvPicPr>
        <p:blipFill>
          <a:blip r:embed="rId3"/>
          <a:stretch>
            <a:fillRect/>
          </a:stretch>
        </p:blipFill>
        <p:spPr>
          <a:xfrm>
            <a:off x="0" y="4643438"/>
            <a:ext cx="12192000" cy="2213414"/>
          </a:xfrm>
          <a:prstGeom prst="rect">
            <a:avLst/>
          </a:prstGeom>
        </p:spPr>
      </p:pic>
    </p:spTree>
    <p:extLst>
      <p:ext uri="{BB962C8B-B14F-4D97-AF65-F5344CB8AC3E}">
        <p14:creationId xmlns:p14="http://schemas.microsoft.com/office/powerpoint/2010/main" val="29799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62756" y="-159271"/>
            <a:ext cx="11415713" cy="1120775"/>
          </a:xfrm>
        </p:spPr>
        <p:txBody>
          <a:bodyPr/>
          <a:lstStyle/>
          <a:p>
            <a:r>
              <a:rPr lang="en-US" dirty="0">
                <a:solidFill>
                  <a:schemeClr val="accent1"/>
                </a:solidFill>
                <a:latin typeface="Avenir Book" panose="02000503020000020003" pitchFamily="2" charset="0"/>
              </a:rPr>
              <a:t>Effective Homeless Response System: Goal</a:t>
            </a:r>
            <a:endParaRPr altLang="en-US" dirty="0">
              <a:latin typeface="Avenir Book" panose="02000503020000020003" pitchFamily="2" charset="0"/>
            </a:endParaRPr>
          </a:p>
        </p:txBody>
      </p:sp>
      <p:sp>
        <p:nvSpPr>
          <p:cNvPr id="3" name="Content Placeholder 2"/>
          <p:cNvSpPr>
            <a:spLocks noGrp="1"/>
          </p:cNvSpPr>
          <p:nvPr>
            <p:ph idx="1"/>
          </p:nvPr>
        </p:nvSpPr>
        <p:spPr>
          <a:xfrm>
            <a:off x="2233613" y="1493376"/>
            <a:ext cx="7874000" cy="4792663"/>
          </a:xfrm>
        </p:spPr>
        <p:txBody>
          <a:bodyPr>
            <a:normAutofit/>
          </a:bodyPr>
          <a:lstStyle/>
          <a:p>
            <a:pPr>
              <a:spcAft>
                <a:spcPts val="0"/>
              </a:spcAft>
              <a:defRPr/>
            </a:pPr>
            <a:endParaRPr sz="2900" dirty="0"/>
          </a:p>
          <a:p>
            <a:pPr>
              <a:spcAft>
                <a:spcPts val="0"/>
              </a:spcAft>
              <a:buFont typeface="Arial"/>
              <a:buChar char="•"/>
              <a:defRPr/>
            </a:pPr>
            <a:endParaRPr sz="2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7588706-03A6-614F-9AB3-41AFE4BF8321}"/>
              </a:ext>
            </a:extLst>
          </p:cNvPr>
          <p:cNvSpPr/>
          <p:nvPr/>
        </p:nvSpPr>
        <p:spPr>
          <a:xfrm>
            <a:off x="944580" y="954692"/>
            <a:ext cx="9285269" cy="5324535"/>
          </a:xfrm>
          <a:prstGeom prst="rect">
            <a:avLst/>
          </a:prstGeom>
        </p:spPr>
        <p:txBody>
          <a:bodyPr wrap="square">
            <a:spAutoFit/>
          </a:bodyPr>
          <a:lstStyle/>
          <a:p>
            <a:pPr>
              <a:buClrTx/>
              <a:defRPr/>
            </a:pPr>
            <a:r>
              <a:rPr lang="en-US" sz="2000" b="1" kern="1200" dirty="0">
                <a:solidFill>
                  <a:srgbClr val="F58024"/>
                </a:solidFill>
                <a:latin typeface="Tw Cen MT" panose="020B0602020104020603" pitchFamily="34" charset="77"/>
                <a:ea typeface="+mn-ea"/>
                <a:cs typeface="+mn-cs"/>
              </a:rPr>
              <a:t>Housing First </a:t>
            </a:r>
            <a:r>
              <a:rPr lang="en-US" sz="2000" kern="1200" dirty="0">
                <a:solidFill>
                  <a:srgbClr val="052049"/>
                </a:solidFill>
                <a:latin typeface="Tw Cen MT" panose="020B0602020104020603" pitchFamily="34" charset="77"/>
                <a:ea typeface="+mn-ea"/>
                <a:cs typeface="+mn-cs"/>
              </a:rPr>
              <a:t>approach across the system</a:t>
            </a:r>
          </a:p>
          <a:p>
            <a:pPr>
              <a:buClrTx/>
              <a:defRPr/>
            </a:pPr>
            <a:endParaRPr lang="en-US" sz="2000" kern="1200" dirty="0">
              <a:solidFill>
                <a:srgbClr val="052049"/>
              </a:solidFill>
              <a:latin typeface="Tw Cen MT" panose="020B0602020104020603" pitchFamily="34" charset="77"/>
              <a:ea typeface="+mn-ea"/>
              <a:cs typeface="+mn-cs"/>
            </a:endParaRPr>
          </a:p>
          <a:p>
            <a:pPr>
              <a:buClrTx/>
              <a:defRPr/>
            </a:pPr>
            <a:r>
              <a:rPr lang="en-US" sz="2000" b="1" kern="1200" dirty="0">
                <a:solidFill>
                  <a:srgbClr val="F58024"/>
                </a:solidFill>
                <a:latin typeface="Tw Cen MT" panose="020B0602020104020603" pitchFamily="34" charset="77"/>
                <a:ea typeface="+mn-ea"/>
                <a:cs typeface="+mn-cs"/>
              </a:rPr>
              <a:t>Diversion/Prevention</a:t>
            </a:r>
            <a:r>
              <a:rPr lang="en-US" sz="2000" b="1" kern="1200" dirty="0">
                <a:solidFill>
                  <a:srgbClr val="052049"/>
                </a:solidFill>
                <a:latin typeface="Tw Cen MT" panose="020B0602020104020603" pitchFamily="34" charset="77"/>
                <a:ea typeface="+mn-ea"/>
                <a:cs typeface="+mn-cs"/>
              </a:rPr>
              <a:t> </a:t>
            </a:r>
            <a:r>
              <a:rPr lang="en-US" sz="2000" kern="1200" dirty="0">
                <a:solidFill>
                  <a:srgbClr val="052049"/>
                </a:solidFill>
                <a:latin typeface="Tw Cen MT" panose="020B0602020104020603" pitchFamily="34" charset="77"/>
                <a:ea typeface="+mn-ea"/>
                <a:cs typeface="+mn-cs"/>
              </a:rPr>
              <a:t>from imminent homeless system when safe and appropriate</a:t>
            </a:r>
          </a:p>
          <a:p>
            <a:pPr>
              <a:buClrTx/>
              <a:defRPr/>
            </a:pPr>
            <a:endParaRPr lang="en-US" sz="2000" kern="1200" dirty="0">
              <a:solidFill>
                <a:srgbClr val="F58024"/>
              </a:solidFill>
              <a:latin typeface="Tw Cen MT" panose="020B0602020104020603" pitchFamily="34" charset="77"/>
              <a:ea typeface="+mn-ea"/>
              <a:cs typeface="+mn-cs"/>
            </a:endParaRPr>
          </a:p>
          <a:p>
            <a:pPr>
              <a:buClrTx/>
              <a:defRPr/>
            </a:pPr>
            <a:r>
              <a:rPr lang="en-US" sz="2000" b="1" kern="1200" dirty="0">
                <a:solidFill>
                  <a:srgbClr val="F58024"/>
                </a:solidFill>
                <a:latin typeface="Tw Cen MT" panose="020B0602020104020603" pitchFamily="34" charset="77"/>
                <a:ea typeface="+mn-ea"/>
                <a:cs typeface="+mn-cs"/>
              </a:rPr>
              <a:t>Rapid identification and engagement of people </a:t>
            </a:r>
            <a:r>
              <a:rPr lang="en-US" sz="2000" kern="1200" dirty="0">
                <a:solidFill>
                  <a:srgbClr val="052049"/>
                </a:solidFill>
                <a:latin typeface="Tw Cen MT" panose="020B0602020104020603" pitchFamily="34" charset="77"/>
                <a:ea typeface="+mn-ea"/>
                <a:cs typeface="+mn-cs"/>
              </a:rPr>
              <a:t>experiencing unsheltered homelessness to connect them to crisis services and housing assistance</a:t>
            </a:r>
          </a:p>
          <a:p>
            <a:pPr>
              <a:buClrTx/>
              <a:defRPr/>
            </a:pPr>
            <a:endParaRPr lang="en-US" sz="2000" kern="1200" dirty="0">
              <a:solidFill>
                <a:srgbClr val="052049"/>
              </a:solidFill>
              <a:latin typeface="Tw Cen MT" panose="020B0602020104020603" pitchFamily="34" charset="77"/>
              <a:ea typeface="+mn-ea"/>
              <a:cs typeface="+mn-cs"/>
            </a:endParaRPr>
          </a:p>
          <a:p>
            <a:pPr>
              <a:buClrTx/>
              <a:defRPr/>
            </a:pPr>
            <a:r>
              <a:rPr lang="en-US" sz="2000" b="1" kern="1200" dirty="0">
                <a:solidFill>
                  <a:srgbClr val="F58024"/>
                </a:solidFill>
                <a:latin typeface="Tw Cen MT" panose="020B0602020104020603" pitchFamily="34" charset="77"/>
              </a:rPr>
              <a:t>Problem-solve housing crises with people as partners in their pathway to stability </a:t>
            </a:r>
            <a:r>
              <a:rPr lang="en-US" sz="2000" kern="1200" dirty="0">
                <a:solidFill>
                  <a:srgbClr val="052049"/>
                </a:solidFill>
                <a:latin typeface="Tw Cen MT" panose="020B0602020104020603" pitchFamily="34" charset="77"/>
              </a:rPr>
              <a:t>at every possible engagement opportunity</a:t>
            </a:r>
            <a:endParaRPr lang="en-US" sz="2000" kern="1200" dirty="0">
              <a:solidFill>
                <a:srgbClr val="052049"/>
              </a:solidFill>
              <a:latin typeface="Tw Cen MT" panose="020B0602020104020603" pitchFamily="34" charset="77"/>
              <a:ea typeface="+mn-ea"/>
              <a:cs typeface="+mn-cs"/>
            </a:endParaRPr>
          </a:p>
          <a:p>
            <a:pPr>
              <a:buClrTx/>
              <a:defRPr/>
            </a:pPr>
            <a:endParaRPr lang="en-US" sz="2000" kern="1200" dirty="0">
              <a:solidFill>
                <a:srgbClr val="052049"/>
              </a:solidFill>
              <a:latin typeface="Tw Cen MT" panose="020B0602020104020603" pitchFamily="34" charset="77"/>
              <a:ea typeface="+mn-ea"/>
              <a:cs typeface="+mn-cs"/>
            </a:endParaRPr>
          </a:p>
          <a:p>
            <a:pPr>
              <a:buClrTx/>
              <a:defRPr/>
            </a:pPr>
            <a:r>
              <a:rPr lang="en-US" sz="2000" b="1" kern="1200" dirty="0">
                <a:solidFill>
                  <a:srgbClr val="F58024"/>
                </a:solidFill>
                <a:latin typeface="Tw Cen MT" panose="020B0602020104020603" pitchFamily="34" charset="77"/>
                <a:ea typeface="+mn-ea"/>
                <a:cs typeface="+mn-cs"/>
              </a:rPr>
              <a:t>Quick, accessible, low-barrier pathways to shelter </a:t>
            </a:r>
            <a:r>
              <a:rPr lang="en-US" sz="2000" kern="1200" dirty="0">
                <a:solidFill>
                  <a:srgbClr val="052049"/>
                </a:solidFill>
                <a:latin typeface="Tw Cen MT" panose="020B0602020104020603" pitchFamily="34" charset="77"/>
                <a:ea typeface="+mn-ea"/>
                <a:cs typeface="+mn-cs"/>
              </a:rPr>
              <a:t>and other crisis services that result in permanent housing and other positive exits</a:t>
            </a:r>
          </a:p>
          <a:p>
            <a:pPr>
              <a:buClrTx/>
              <a:defRPr/>
            </a:pPr>
            <a:endParaRPr lang="en-US" sz="2000" kern="1200" dirty="0">
              <a:solidFill>
                <a:srgbClr val="052049"/>
              </a:solidFill>
              <a:latin typeface="Tw Cen MT" panose="020B0602020104020603" pitchFamily="34" charset="77"/>
              <a:ea typeface="+mn-ea"/>
              <a:cs typeface="+mn-cs"/>
            </a:endParaRPr>
          </a:p>
          <a:p>
            <a:pPr>
              <a:buClrTx/>
              <a:defRPr/>
            </a:pPr>
            <a:r>
              <a:rPr lang="en-US" sz="2000" kern="1200" dirty="0">
                <a:solidFill>
                  <a:srgbClr val="052049"/>
                </a:solidFill>
                <a:latin typeface="Tw Cen MT" panose="020B0602020104020603" pitchFamily="34" charset="77"/>
                <a:ea typeface="+mn-ea"/>
                <a:cs typeface="+mn-cs"/>
              </a:rPr>
              <a:t>Housing and behavioral health and other services that support people’s ability to get off the street and into housing and stabilize </a:t>
            </a:r>
          </a:p>
          <a:p>
            <a:pPr>
              <a:buClrTx/>
              <a:defRPr/>
            </a:pPr>
            <a:endParaRPr lang="en-US" sz="2000" kern="1200" dirty="0">
              <a:solidFill>
                <a:srgbClr val="052049"/>
              </a:solidFill>
              <a:latin typeface="Tw Cen MT" panose="020B0602020104020603" pitchFamily="34" charset="77"/>
              <a:ea typeface="+mn-ea"/>
              <a:cs typeface="+mn-cs"/>
            </a:endParaRPr>
          </a:p>
          <a:p>
            <a:pPr>
              <a:buClrTx/>
              <a:defRPr/>
            </a:pPr>
            <a:r>
              <a:rPr lang="en-US" sz="2000" b="1" kern="1200" dirty="0">
                <a:solidFill>
                  <a:srgbClr val="F58024"/>
                </a:solidFill>
                <a:latin typeface="Tw Cen MT" panose="020B0602020104020603" pitchFamily="34" charset="77"/>
                <a:ea typeface="+mn-ea"/>
                <a:cs typeface="+mn-cs"/>
              </a:rPr>
              <a:t>Rapid connection to permanent housing </a:t>
            </a:r>
            <a:r>
              <a:rPr lang="en-US" sz="2000" kern="1200" dirty="0">
                <a:solidFill>
                  <a:srgbClr val="052049"/>
                </a:solidFill>
                <a:latin typeface="Tw Cen MT" panose="020B0602020104020603" pitchFamily="34" charset="77"/>
                <a:ea typeface="+mn-ea"/>
                <a:cs typeface="+mn-cs"/>
              </a:rPr>
              <a:t>for all sheltered and unsheltered people</a:t>
            </a:r>
          </a:p>
        </p:txBody>
      </p:sp>
      <p:sp>
        <p:nvSpPr>
          <p:cNvPr id="5" name="Rectangle 4">
            <a:extLst>
              <a:ext uri="{FF2B5EF4-FFF2-40B4-BE49-F238E27FC236}">
                <a16:creationId xmlns:a16="http://schemas.microsoft.com/office/drawing/2014/main" id="{E6A84F00-DB54-764F-A8E4-36A8ECD75DA5}"/>
              </a:ext>
            </a:extLst>
          </p:cNvPr>
          <p:cNvSpPr/>
          <p:nvPr/>
        </p:nvSpPr>
        <p:spPr bwMode="auto">
          <a:xfrm>
            <a:off x="11101388" y="6386513"/>
            <a:ext cx="828675" cy="314325"/>
          </a:xfrm>
          <a:prstGeom prst="rect">
            <a:avLst/>
          </a:prstGeom>
          <a:solidFill>
            <a:schemeClr val="bg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97390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ADC4C0-7611-4AD2-BC1F-5B5D42AD5E6A}"/>
              </a:ext>
            </a:extLst>
          </p:cNvPr>
          <p:cNvSpPr>
            <a:spLocks noGrp="1"/>
          </p:cNvSpPr>
          <p:nvPr>
            <p:ph idx="1"/>
          </p:nvPr>
        </p:nvSpPr>
        <p:spPr>
          <a:xfrm>
            <a:off x="1981200" y="595649"/>
            <a:ext cx="8229600" cy="4266526"/>
          </a:xfrm>
        </p:spPr>
        <p:txBody>
          <a:bodyPr>
            <a:normAutofit fontScale="85000" lnSpcReduction="20000"/>
          </a:bodyPr>
          <a:lstStyle/>
          <a:p>
            <a:pPr marL="0" indent="0" algn="ctr">
              <a:buNone/>
            </a:pPr>
            <a:r>
              <a:rPr lang="en-US" sz="4000" dirty="0">
                <a:latin typeface="Avenir Book" panose="02000503020000020003" pitchFamily="2" charset="0"/>
              </a:rPr>
              <a:t>What is the system we want to model, strengthen, and fund that reduces disparities and reduces homelessness?</a:t>
            </a:r>
          </a:p>
          <a:p>
            <a:pPr marL="0" indent="0" algn="ctr">
              <a:buNone/>
            </a:pPr>
            <a:endParaRPr lang="en-US" sz="4000" dirty="0">
              <a:latin typeface="Avenir Book" panose="02000503020000020003" pitchFamily="2" charset="0"/>
            </a:endParaRPr>
          </a:p>
          <a:p>
            <a:pPr marL="0" indent="0" algn="ctr">
              <a:buNone/>
            </a:pPr>
            <a:r>
              <a:rPr lang="en-US" sz="4000" dirty="0">
                <a:latin typeface="Avenir Book" panose="02000503020000020003" pitchFamily="2" charset="0"/>
              </a:rPr>
              <a:t>How do we build a coordinated vision, add NEW capacity, and support systems change?</a:t>
            </a:r>
          </a:p>
          <a:p>
            <a:pPr marL="0" indent="0" algn="ctr">
              <a:buNone/>
            </a:pPr>
            <a:endParaRPr lang="en-US" sz="4000" dirty="0">
              <a:latin typeface="Avenir Book" panose="02000503020000020003" pitchFamily="2" charset="0"/>
            </a:endParaRPr>
          </a:p>
          <a:p>
            <a:pPr marL="0" indent="0" algn="ctr">
              <a:buNone/>
            </a:pPr>
            <a:r>
              <a:rPr lang="en-US" sz="4000" dirty="0">
                <a:latin typeface="Avenir Book" panose="02000503020000020003" pitchFamily="2" charset="0"/>
              </a:rPr>
              <a:t>What do we need to get there?</a:t>
            </a:r>
          </a:p>
          <a:p>
            <a:pPr marL="0" indent="0" algn="ctr">
              <a:buNone/>
            </a:pPr>
            <a:endParaRPr lang="en-US" sz="4000" dirty="0">
              <a:latin typeface="Avenir Book" panose="02000503020000020003" pitchFamily="2" charset="0"/>
            </a:endParaRPr>
          </a:p>
          <a:p>
            <a:pPr lvl="1"/>
            <a:endParaRPr lang="en-US" dirty="0"/>
          </a:p>
          <a:p>
            <a:pPr lvl="1"/>
            <a:endParaRPr lang="en-US" dirty="0"/>
          </a:p>
          <a:p>
            <a:endParaRPr lang="en-US" dirty="0"/>
          </a:p>
        </p:txBody>
      </p:sp>
      <p:sp>
        <p:nvSpPr>
          <p:cNvPr id="2" name="Rectangle 1">
            <a:extLst>
              <a:ext uri="{FF2B5EF4-FFF2-40B4-BE49-F238E27FC236}">
                <a16:creationId xmlns:a16="http://schemas.microsoft.com/office/drawing/2014/main" id="{D4E8A762-79D9-0245-B76A-7582F42585D4}"/>
              </a:ext>
            </a:extLst>
          </p:cNvPr>
          <p:cNvSpPr/>
          <p:nvPr/>
        </p:nvSpPr>
        <p:spPr bwMode="auto">
          <a:xfrm>
            <a:off x="0" y="6057900"/>
            <a:ext cx="13344525" cy="127158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4" name="Picture 3">
            <a:extLst>
              <a:ext uri="{FF2B5EF4-FFF2-40B4-BE49-F238E27FC236}">
                <a16:creationId xmlns:a16="http://schemas.microsoft.com/office/drawing/2014/main" id="{3CB57D5A-59D3-E249-B33D-977AD9595E62}"/>
              </a:ext>
            </a:extLst>
          </p:cNvPr>
          <p:cNvPicPr>
            <a:picLocks noChangeAspect="1"/>
          </p:cNvPicPr>
          <p:nvPr/>
        </p:nvPicPr>
        <p:blipFill>
          <a:blip r:embed="rId2"/>
          <a:stretch>
            <a:fillRect/>
          </a:stretch>
        </p:blipFill>
        <p:spPr>
          <a:xfrm>
            <a:off x="0" y="5116074"/>
            <a:ext cx="12192000" cy="2213414"/>
          </a:xfrm>
          <a:prstGeom prst="rect">
            <a:avLst/>
          </a:prstGeom>
        </p:spPr>
      </p:pic>
    </p:spTree>
    <p:extLst>
      <p:ext uri="{BB962C8B-B14F-4D97-AF65-F5344CB8AC3E}">
        <p14:creationId xmlns:p14="http://schemas.microsoft.com/office/powerpoint/2010/main" val="318887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31075" y="1689900"/>
            <a:ext cx="105156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6200">
              <a:latin typeface="PT Sans Narrow"/>
              <a:ea typeface="PT Sans Narrow"/>
              <a:cs typeface="PT Sans Narrow"/>
              <a:sym typeface="PT Sans Narrow"/>
            </a:endParaRPr>
          </a:p>
        </p:txBody>
      </p:sp>
      <p:sp>
        <p:nvSpPr>
          <p:cNvPr id="92" name="Google Shape;92;p17"/>
          <p:cNvSpPr txBox="1">
            <a:spLocks noGrp="1"/>
          </p:cNvSpPr>
          <p:nvPr>
            <p:ph type="body" idx="1"/>
          </p:nvPr>
        </p:nvSpPr>
        <p:spPr>
          <a:xfrm>
            <a:off x="4768800" y="432950"/>
            <a:ext cx="6585000" cy="574380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275"/>
              <a:buFont typeface="Arial"/>
              <a:buNone/>
            </a:pPr>
            <a:r>
              <a:rPr lang="en-US" sz="5350" b="1" dirty="0">
                <a:solidFill>
                  <a:schemeClr val="dk2"/>
                </a:solidFill>
                <a:latin typeface="Times New Roman"/>
                <a:ea typeface="Times New Roman"/>
                <a:cs typeface="Times New Roman"/>
                <a:sym typeface="Times New Roman"/>
              </a:rPr>
              <a:t> </a:t>
            </a:r>
            <a:endParaRPr sz="5350" b="1" dirty="0">
              <a:solidFill>
                <a:schemeClr val="dk2"/>
              </a:solidFill>
              <a:latin typeface="Times New Roman"/>
              <a:ea typeface="Times New Roman"/>
              <a:cs typeface="Times New Roman"/>
              <a:sym typeface="Times New Roman"/>
            </a:endParaRPr>
          </a:p>
          <a:p>
            <a:pPr marL="457200" lvl="0" indent="-352119" algn="l" rtl="0">
              <a:lnSpc>
                <a:spcPct val="150000"/>
              </a:lnSpc>
              <a:spcBef>
                <a:spcPts val="1600"/>
              </a:spcBef>
              <a:spcAft>
                <a:spcPts val="0"/>
              </a:spcAft>
              <a:buClr>
                <a:schemeClr val="lt1"/>
              </a:buClr>
              <a:buSzPct val="100000"/>
              <a:buFont typeface="PT Sans Narrow"/>
              <a:buChar char="●"/>
            </a:pPr>
            <a:r>
              <a:rPr lang="en-US" sz="7780" b="1" dirty="0">
                <a:solidFill>
                  <a:schemeClr val="lt1"/>
                </a:solidFill>
                <a:latin typeface="PT Sans Narrow"/>
                <a:ea typeface="PT Sans Narrow"/>
                <a:cs typeface="PT Sans Narrow"/>
                <a:sym typeface="PT Sans Narrow"/>
              </a:rPr>
              <a:t>Lead with equity </a:t>
            </a:r>
            <a:r>
              <a:rPr lang="en-US" sz="7780" dirty="0">
                <a:solidFill>
                  <a:schemeClr val="lt1"/>
                </a:solidFill>
                <a:latin typeface="PT Sans Narrow"/>
                <a:ea typeface="PT Sans Narrow"/>
                <a:cs typeface="PT Sans Narrow"/>
                <a:sym typeface="PT Sans Narrow"/>
              </a:rPr>
              <a:t>in developing recommendations and oversight responsibilities to be responsive to historic, structural, and systemic disparities</a:t>
            </a:r>
            <a:endParaRPr sz="7780" dirty="0">
              <a:solidFill>
                <a:schemeClr val="lt1"/>
              </a:solidFill>
              <a:latin typeface="PT Sans Narrow"/>
              <a:ea typeface="PT Sans Narrow"/>
              <a:cs typeface="PT Sans Narrow"/>
              <a:sym typeface="PT Sans Narrow"/>
            </a:endParaRPr>
          </a:p>
          <a:p>
            <a:pPr marL="457200" lvl="0" indent="-352119" algn="l" rtl="0">
              <a:lnSpc>
                <a:spcPct val="150000"/>
              </a:lnSpc>
              <a:spcBef>
                <a:spcPts val="0"/>
              </a:spcBef>
              <a:spcAft>
                <a:spcPts val="0"/>
              </a:spcAft>
              <a:buClr>
                <a:schemeClr val="lt1"/>
              </a:buClr>
              <a:buSzPct val="100000"/>
              <a:buFont typeface="PT Sans Narrow"/>
              <a:buChar char="●"/>
            </a:pPr>
            <a:r>
              <a:rPr lang="en-US" sz="7780" dirty="0">
                <a:solidFill>
                  <a:schemeClr val="lt1"/>
                </a:solidFill>
                <a:latin typeface="PT Sans Narrow"/>
                <a:ea typeface="PT Sans Narrow"/>
                <a:cs typeface="PT Sans Narrow"/>
                <a:sym typeface="PT Sans Narrow"/>
              </a:rPr>
              <a:t>Develop recommendations that are  guided by a comprehensive, </a:t>
            </a:r>
            <a:r>
              <a:rPr lang="en-US" sz="7780" b="1" dirty="0">
                <a:solidFill>
                  <a:schemeClr val="lt1"/>
                </a:solidFill>
                <a:latin typeface="PT Sans Narrow"/>
                <a:ea typeface="PT Sans Narrow"/>
                <a:cs typeface="PT Sans Narrow"/>
                <a:sym typeface="PT Sans Narrow"/>
              </a:rPr>
              <a:t>data-driven </a:t>
            </a:r>
            <a:r>
              <a:rPr lang="en-US" sz="7780" dirty="0">
                <a:solidFill>
                  <a:schemeClr val="lt1"/>
                </a:solidFill>
                <a:latin typeface="PT Sans Narrow"/>
                <a:ea typeface="PT Sans Narrow"/>
                <a:cs typeface="PT Sans Narrow"/>
                <a:sym typeface="PT Sans Narrow"/>
              </a:rPr>
              <a:t>vision for a sustainable and equitable homelessness response and prevention system that ensures homelessness in San Francisco is rare, brief, and one-time, rather than funding siloed proposals or programs that aren’t aligned with a </a:t>
            </a:r>
            <a:r>
              <a:rPr lang="en-US" sz="7780" b="1" dirty="0">
                <a:solidFill>
                  <a:schemeClr val="lt1"/>
                </a:solidFill>
                <a:latin typeface="PT Sans Narrow"/>
                <a:ea typeface="PT Sans Narrow"/>
                <a:cs typeface="PT Sans Narrow"/>
                <a:sym typeface="PT Sans Narrow"/>
              </a:rPr>
              <a:t>cohesive city-wide vision (Prop C can’t end homelessness alone!)</a:t>
            </a:r>
            <a:endParaRPr sz="7780" b="1" dirty="0">
              <a:solidFill>
                <a:schemeClr val="lt1"/>
              </a:solidFill>
              <a:latin typeface="PT Sans Narrow"/>
              <a:ea typeface="PT Sans Narrow"/>
              <a:cs typeface="PT Sans Narrow"/>
              <a:sym typeface="PT Sans Narrow"/>
            </a:endParaRPr>
          </a:p>
          <a:p>
            <a:pPr marL="457200" lvl="0" indent="-352119" algn="l" rtl="0">
              <a:lnSpc>
                <a:spcPct val="150000"/>
              </a:lnSpc>
              <a:spcBef>
                <a:spcPts val="0"/>
              </a:spcBef>
              <a:spcAft>
                <a:spcPts val="0"/>
              </a:spcAft>
              <a:buClr>
                <a:schemeClr val="lt1"/>
              </a:buClr>
              <a:buSzPct val="100000"/>
              <a:buFont typeface="PT Sans Narrow"/>
              <a:buChar char="●"/>
            </a:pPr>
            <a:r>
              <a:rPr lang="en-US" sz="7780" dirty="0">
                <a:solidFill>
                  <a:schemeClr val="lt1"/>
                </a:solidFill>
                <a:latin typeface="PT Sans Narrow"/>
                <a:ea typeface="PT Sans Narrow"/>
                <a:cs typeface="PT Sans Narrow"/>
                <a:sym typeface="PT Sans Narrow"/>
              </a:rPr>
              <a:t>Prioritize recommendations that align with the Housing First approach to system and program design that recognizes </a:t>
            </a:r>
            <a:r>
              <a:rPr lang="en-US" sz="7780" b="1" dirty="0">
                <a:solidFill>
                  <a:schemeClr val="lt1"/>
                </a:solidFill>
                <a:latin typeface="PT Sans Narrow"/>
                <a:ea typeface="PT Sans Narrow"/>
                <a:cs typeface="PT Sans Narrow"/>
                <a:sym typeface="PT Sans Narrow"/>
              </a:rPr>
              <a:t>permanent housing as the solution </a:t>
            </a:r>
            <a:r>
              <a:rPr lang="en-US" sz="7780" dirty="0">
                <a:solidFill>
                  <a:schemeClr val="lt1"/>
                </a:solidFill>
                <a:latin typeface="PT Sans Narrow"/>
                <a:ea typeface="PT Sans Narrow"/>
                <a:cs typeface="PT Sans Narrow"/>
                <a:sym typeface="PT Sans Narrow"/>
              </a:rPr>
              <a:t>to homelessness with low-barrier and individualized services.</a:t>
            </a:r>
            <a:endParaRPr sz="7780" dirty="0">
              <a:solidFill>
                <a:schemeClr val="lt1"/>
              </a:solidFill>
              <a:latin typeface="PT Sans Narrow"/>
              <a:ea typeface="PT Sans Narrow"/>
              <a:cs typeface="PT Sans Narrow"/>
              <a:sym typeface="PT Sans Narrow"/>
            </a:endParaRPr>
          </a:p>
          <a:p>
            <a:pPr marL="457200" lvl="0" indent="-352119" algn="l" rtl="0">
              <a:lnSpc>
                <a:spcPct val="150000"/>
              </a:lnSpc>
              <a:spcBef>
                <a:spcPts val="0"/>
              </a:spcBef>
              <a:spcAft>
                <a:spcPts val="0"/>
              </a:spcAft>
              <a:buClr>
                <a:schemeClr val="lt1"/>
              </a:buClr>
              <a:buSzPct val="100000"/>
              <a:buFont typeface="PT Sans Narrow"/>
              <a:buChar char="●"/>
            </a:pPr>
            <a:r>
              <a:rPr lang="en-US" sz="7780" dirty="0">
                <a:solidFill>
                  <a:schemeClr val="lt1"/>
                </a:solidFill>
                <a:latin typeface="PT Sans Narrow"/>
                <a:ea typeface="PT Sans Narrow"/>
                <a:cs typeface="PT Sans Narrow"/>
                <a:sym typeface="PT Sans Narrow"/>
              </a:rPr>
              <a:t>Develop recommendations that </a:t>
            </a:r>
            <a:r>
              <a:rPr lang="en-US" sz="7780" b="1" dirty="0">
                <a:solidFill>
                  <a:schemeClr val="lt1"/>
                </a:solidFill>
                <a:latin typeface="PT Sans Narrow"/>
                <a:ea typeface="PT Sans Narrow"/>
                <a:cs typeface="PT Sans Narrow"/>
                <a:sym typeface="PT Sans Narrow"/>
              </a:rPr>
              <a:t>facilitate system flow </a:t>
            </a:r>
            <a:r>
              <a:rPr lang="en-US" sz="7780" dirty="0">
                <a:solidFill>
                  <a:schemeClr val="lt1"/>
                </a:solidFill>
                <a:latin typeface="PT Sans Narrow"/>
                <a:ea typeface="PT Sans Narrow"/>
                <a:cs typeface="PT Sans Narrow"/>
                <a:sym typeface="PT Sans Narrow"/>
              </a:rPr>
              <a:t>by pairing temporary interventions and services such as shelter, safe sleep sites, and behavioral health services with permanent housing solutions.</a:t>
            </a:r>
            <a:endParaRPr sz="7780" dirty="0">
              <a:solidFill>
                <a:schemeClr val="lt1"/>
              </a:solidFill>
              <a:latin typeface="PT Sans Narrow"/>
              <a:ea typeface="PT Sans Narrow"/>
              <a:cs typeface="PT Sans Narrow"/>
              <a:sym typeface="PT Sans Narrow"/>
            </a:endParaRPr>
          </a:p>
          <a:p>
            <a:pPr marL="0" lvl="0" indent="0" algn="l" rtl="0">
              <a:lnSpc>
                <a:spcPct val="150000"/>
              </a:lnSpc>
              <a:spcBef>
                <a:spcPts val="1600"/>
              </a:spcBef>
              <a:spcAft>
                <a:spcPts val="0"/>
              </a:spcAft>
              <a:buNone/>
            </a:pPr>
            <a:endParaRPr sz="5873" dirty="0">
              <a:latin typeface="PT Sans Narrow"/>
              <a:ea typeface="PT Sans Narrow"/>
              <a:cs typeface="PT Sans Narrow"/>
              <a:sym typeface="PT Sans Narrow"/>
            </a:endParaRPr>
          </a:p>
          <a:p>
            <a:pPr marL="0" lvl="0" indent="0" algn="l" rtl="0">
              <a:spcBef>
                <a:spcPts val="1600"/>
              </a:spcBef>
              <a:spcAft>
                <a:spcPts val="1600"/>
              </a:spcAft>
              <a:buNone/>
            </a:pPr>
            <a:endParaRPr dirty="0"/>
          </a:p>
        </p:txBody>
      </p:sp>
      <p:sp>
        <p:nvSpPr>
          <p:cNvPr id="93" name="Google Shape;93;p17"/>
          <p:cNvSpPr/>
          <p:nvPr/>
        </p:nvSpPr>
        <p:spPr>
          <a:xfrm>
            <a:off x="152825" y="743375"/>
            <a:ext cx="4450500" cy="4957500"/>
          </a:xfrm>
          <a:prstGeom prst="flowChartDelay">
            <a:avLst/>
          </a:prstGeom>
          <a:solidFill>
            <a:schemeClr val="lt2"/>
          </a:solidFill>
          <a:ln w="9525" cap="flat" cmpd="sng">
            <a:solidFill>
              <a:schemeClr val="dk2"/>
            </a:solidFill>
            <a:prstDash val="solid"/>
            <a:round/>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rgbClr val="C45911"/>
                </a:solidFill>
                <a:latin typeface="PT Sans Narrow"/>
                <a:ea typeface="PT Sans Narrow"/>
                <a:cs typeface="PT Sans Narrow"/>
                <a:sym typeface="PT Sans Narrow"/>
              </a:rPr>
              <a:t>OCOH Committee’s </a:t>
            </a:r>
            <a:endParaRPr sz="3600" b="1">
              <a:solidFill>
                <a:srgbClr val="C45911"/>
              </a:solidFill>
              <a:latin typeface="PT Sans Narrow"/>
              <a:ea typeface="PT Sans Narrow"/>
              <a:cs typeface="PT Sans Narrow"/>
              <a:sym typeface="PT Sans Narrow"/>
            </a:endParaRPr>
          </a:p>
          <a:p>
            <a:pPr marL="0" lvl="0" indent="0" algn="l" rtl="0">
              <a:spcBef>
                <a:spcPts val="0"/>
              </a:spcBef>
              <a:spcAft>
                <a:spcPts val="0"/>
              </a:spcAft>
              <a:buNone/>
            </a:pPr>
            <a:r>
              <a:rPr lang="en-US" sz="3600" b="1">
                <a:solidFill>
                  <a:srgbClr val="C45911"/>
                </a:solidFill>
                <a:latin typeface="PT Sans Narrow"/>
                <a:ea typeface="PT Sans Narrow"/>
                <a:cs typeface="PT Sans Narrow"/>
                <a:sym typeface="PT Sans Narrow"/>
              </a:rPr>
              <a:t>Vision, Values, and Strategic Intentions</a:t>
            </a:r>
            <a:endParaRPr sz="3600" b="1">
              <a:solidFill>
                <a:srgbClr val="C45911"/>
              </a:solidFill>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3063</Words>
  <Application>Microsoft Macintosh PowerPoint</Application>
  <PresentationFormat>Widescreen</PresentationFormat>
  <Paragraphs>357</Paragraphs>
  <Slides>28</Slides>
  <Notes>25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28</vt:i4>
      </vt:variant>
    </vt:vector>
  </HeadingPairs>
  <TitlesOfParts>
    <vt:vector size="44" baseType="lpstr">
      <vt:lpstr>.AppleSystemUIFont</vt:lpstr>
      <vt:lpstr>LucidaGrande</vt:lpstr>
      <vt:lpstr>Average</vt:lpstr>
      <vt:lpstr>Tw Cen MT</vt:lpstr>
      <vt:lpstr>Arial</vt:lpstr>
      <vt:lpstr>Avenir Book</vt:lpstr>
      <vt:lpstr>Century Gothic</vt:lpstr>
      <vt:lpstr>PT Sans Narrow</vt:lpstr>
      <vt:lpstr>Times New Roman</vt:lpstr>
      <vt:lpstr>Garamond</vt:lpstr>
      <vt:lpstr>Oswald</vt:lpstr>
      <vt:lpstr>Calibri</vt:lpstr>
      <vt:lpstr>Wingdings</vt:lpstr>
      <vt:lpstr>Slate</vt:lpstr>
      <vt:lpstr>UCSF Contemporary</vt:lpstr>
      <vt:lpstr>UCSF PPT Template-Blue Bar</vt:lpstr>
      <vt:lpstr> </vt:lpstr>
      <vt:lpstr>The Our City, Our Home Oversight Committee</vt:lpstr>
      <vt:lpstr>Why Does Homelessness Happen? Structural Factors</vt:lpstr>
      <vt:lpstr>What is the Solution to Homelessness? Housing</vt:lpstr>
      <vt:lpstr>Why Does Homelessness Increase?</vt:lpstr>
      <vt:lpstr>Effective Homeless Response System: Goal    </vt:lpstr>
      <vt:lpstr>Effective Homeless Response System: Goal</vt:lpstr>
      <vt:lpstr>PowerPoint Presentation</vt:lpstr>
      <vt:lpstr> </vt:lpstr>
      <vt:lpstr> </vt:lpstr>
      <vt:lpstr>Strategic Alignment of this Investment Plan with Community Goals</vt:lpstr>
      <vt:lpstr>Development of The Investment Plan</vt:lpstr>
      <vt:lpstr>800 participants</vt:lpstr>
      <vt:lpstr>Community Engagement Process</vt:lpstr>
      <vt:lpstr>Community Engagement Process</vt:lpstr>
      <vt:lpstr>PowerPoint Presentation</vt:lpstr>
      <vt:lpstr>Projected Our City, Our Home Funding Available </vt:lpstr>
      <vt:lpstr>Previously released OCOH funds</vt:lpstr>
      <vt:lpstr>Permanent Housing Expenditures</vt:lpstr>
      <vt:lpstr>Permanent Housing Expenditures</vt:lpstr>
      <vt:lpstr>Homeless Shelter &amp; Hygiene Expenditures Shelter expenditures are to receive up to 10% of OCOH funds with the goal of providing emergency shelter and hygiene services for 1,000 people</vt:lpstr>
      <vt:lpstr>Homeless Shelter &amp; Hygiene Expenditures</vt:lpstr>
      <vt:lpstr>Homeless Prevention Expenditures Homelessness Prevention Expenditures are to receive up to 15% of OCOH funding, with the goal of, over time, preventing 7,000 people from becoming homeless </vt:lpstr>
      <vt:lpstr>Homelessness Prevention Expenditures</vt:lpstr>
      <vt:lpstr>Mental Health Expenditures Mental health is to receive at least 25% of the fund to provide services to 4,500 people</vt:lpstr>
      <vt:lpstr>Mental Health Expenditures</vt:lpstr>
      <vt:lpstr>Summary &amp; Next Steps</vt:lpstr>
      <vt:lpstr>Investment Plan Recommendations for FYs 20-21, 21-22, and 22-23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Cynthia Nagendra</cp:lastModifiedBy>
  <cp:revision>5</cp:revision>
  <dcterms:modified xsi:type="dcterms:W3CDTF">2021-05-18T17:17:55Z</dcterms:modified>
</cp:coreProperties>
</file>